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285" r:id="rId83"/>
    <p:sldId id="286" r:id="rId84"/>
    <p:sldId id="287" r:id="rId85"/>
    <p:sldId id="288" r:id="rId86"/>
    <p:sldId id="289" r:id="rId87"/>
    <p:sldId id="290" r:id="rId88"/>
    <p:sldId id="291" r:id="rId89"/>
  </p:sldIdLst>
  <p:sldSz cx="9753600" cy="73152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Jeepers" charset="1" panose="02000000000000000000"/>
      <p:regular r:id="rId8"/>
    </p:embeddedFont>
    <p:embeddedFont>
      <p:font typeface="Playlist Script" charset="1" panose="00000000000000000000"/>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eace Sans" charset="1" panose="02000505040000020004"/>
      <p:regular r:id="rId12"/>
    </p:embeddedFont>
    <p:embeddedFont>
      <p:font typeface="Merriweather" charset="1" panose="00000500000000000000"/>
      <p:regular r:id="rId13"/>
    </p:embeddedFont>
    <p:embeddedFont>
      <p:font typeface="Merriweather Bold" charset="1" panose="00000800000000000000"/>
      <p:regular r:id="rId14"/>
    </p:embeddedFont>
    <p:embeddedFont>
      <p:font typeface="Merriweather Italics" charset="1" panose="00000500000000000000"/>
      <p:regular r:id="rId15"/>
    </p:embeddedFont>
    <p:embeddedFont>
      <p:font typeface="Merriweather Bold Italics" charset="1" panose="00000800000000000000"/>
      <p:regular r:id="rId16"/>
    </p:embeddedFont>
    <p:embeddedFont>
      <p:font typeface="Arimo" charset="1" panose="020B0604020202020204"/>
      <p:regular r:id="rId17"/>
    </p:embeddedFont>
    <p:embeddedFont>
      <p:font typeface="Arimo Bold" charset="1" panose="020B0704020202020204"/>
      <p:regular r:id="rId18"/>
    </p:embeddedFont>
    <p:embeddedFont>
      <p:font typeface="Arimo Italics" charset="1" panose="020B0604020202090204"/>
      <p:regular r:id="rId19"/>
    </p:embeddedFont>
    <p:embeddedFont>
      <p:font typeface="Arimo Bold Italics" charset="1" panose="020B0704020202090204"/>
      <p:regular r:id="rId20"/>
    </p:embeddedFont>
    <p:embeddedFont>
      <p:font typeface="Chewy" charset="1" panose="02000000000000000000"/>
      <p:regular r:id="rId21"/>
    </p:embeddedFont>
    <p:embeddedFont>
      <p:font typeface="Gidole" charset="1" panose="02000503000000000000"/>
      <p:regular r:id="rId22"/>
    </p:embeddedFont>
    <p:embeddedFont>
      <p:font typeface="Lato Heavy" charset="1" panose="020F0502020204030203"/>
      <p:regular r:id="rId23"/>
    </p:embeddedFont>
    <p:embeddedFont>
      <p:font typeface="Lato Heavy Bold" charset="1" panose="020F0502020204030203"/>
      <p:regular r:id="rId24"/>
    </p:embeddedFont>
    <p:embeddedFont>
      <p:font typeface="Lato Heavy Italics" charset="1" panose="020F0502020204030203"/>
      <p:regular r:id="rId25"/>
    </p:embeddedFont>
    <p:embeddedFont>
      <p:font typeface="Lato Heavy Bold Italics" charset="1" panose="020F0502020204030203"/>
      <p:regular r:id="rId26"/>
    </p:embeddedFont>
    <p:embeddedFont>
      <p:font typeface="League Spartan" charset="1" panose="00000800000000000000"/>
      <p:regular r:id="rId27"/>
    </p:embeddedFont>
    <p:embeddedFont>
      <p:font typeface="Roboto" charset="1" panose="02000000000000000000"/>
      <p:regular r:id="rId28"/>
    </p:embeddedFont>
    <p:embeddedFont>
      <p:font typeface="Roboto Bold" charset="1" panose="02000000000000000000"/>
      <p:regular r:id="rId29"/>
    </p:embeddedFont>
    <p:embeddedFont>
      <p:font typeface="Roboto Italics" charset="1" panose="02000000000000000000"/>
      <p:regular r:id="rId30"/>
    </p:embeddedFont>
    <p:embeddedFont>
      <p:font typeface="Roboto Bold Italics" charset="1" panose="02000000000000000000"/>
      <p:regular r:id="rId31"/>
    </p:embeddedFont>
    <p:embeddedFont>
      <p:font typeface="Arvo" charset="1" panose="02000000000000000000"/>
      <p:regular r:id="rId32"/>
    </p:embeddedFont>
    <p:embeddedFont>
      <p:font typeface="Arvo Bold" charset="1" panose="02000000000000000000"/>
      <p:regular r:id="rId33"/>
    </p:embeddedFont>
    <p:embeddedFont>
      <p:font typeface="Arvo Italics" charset="1" panose="02000000000000000000"/>
      <p:regular r:id="rId34"/>
    </p:embeddedFont>
    <p:embeddedFont>
      <p:font typeface="Arvo Bold Italics" charset="1" panose="02000000000000000000"/>
      <p:regular r:id="rId35"/>
    </p:embeddedFont>
    <p:embeddedFont>
      <p:font typeface="Poppins Light" charset="1" panose="02000000000000000000"/>
      <p:regular r:id="rId36"/>
    </p:embeddedFont>
    <p:embeddedFont>
      <p:font typeface="Poppins Light Bold" charset="1" panose="02000000000000000000"/>
      <p:regular r:id="rId37"/>
    </p:embeddedFont>
    <p:embeddedFont>
      <p:font typeface="Poppins Medium" charset="1" panose="02000000000000000000"/>
      <p:regular r:id="rId38"/>
    </p:embeddedFont>
    <p:embeddedFont>
      <p:font typeface="Poppins Medium Bold" charset="1" panose="02000000000000000000"/>
      <p:regular r:id="rId39"/>
    </p:embeddedFont>
    <p:embeddedFont>
      <p:font typeface="HK Grotesk Bold" charset="1" panose="00000800000000000000"/>
      <p:regular r:id="rId40"/>
    </p:embeddedFont>
    <p:embeddedFont>
      <p:font typeface="HK Grotesk Bold Italics" charset="1" panose="00000800000000000000"/>
      <p:regular r:id="rId41"/>
    </p:embeddedFont>
    <p:embeddedFont>
      <p:font typeface="Assistant Regular" charset="1" panose="00000500000000000000"/>
      <p:regular r:id="rId42"/>
    </p:embeddedFont>
    <p:embeddedFont>
      <p:font typeface="Assistant Regular Bold" charset="1" panose="00000700000000000000"/>
      <p:regular r:id="rId43"/>
    </p:embeddedFont>
    <p:embeddedFont>
      <p:font typeface="Poppins Bold" charset="1" panose="02000000000000000000"/>
      <p:regular r:id="rId44"/>
    </p:embeddedFont>
    <p:embeddedFont>
      <p:font typeface="Telegraf" charset="1" panose="00000500000000000000"/>
      <p:regular r:id="rId45"/>
    </p:embeddedFont>
    <p:embeddedFont>
      <p:font typeface="Telegraf Bold" charset="1" panose="00000800000000000000"/>
      <p:regular r:id="rId46"/>
    </p:embeddedFont>
    <p:embeddedFont>
      <p:font typeface="Jonathan" charset="1" panose="00000000000000000000"/>
      <p:regular r:id="rId47"/>
    </p:embeddedFont>
    <p:embeddedFont>
      <p:font typeface="Canva Sans" charset="1" panose="020B0503030501040103"/>
      <p:regular r:id="rId48"/>
    </p:embeddedFont>
    <p:embeddedFont>
      <p:font typeface="Canva Sans Bold" charset="1" panose="020B0803030501040103"/>
      <p:regular r:id="rId49"/>
    </p:embeddedFont>
    <p:embeddedFont>
      <p:font typeface="Canva Sans Italics" charset="1" panose="020B0503030501040103"/>
      <p:regular r:id="rId50"/>
    </p:embeddedFont>
    <p:embeddedFont>
      <p:font typeface="Canva Sans Bold Italics" charset="1" panose="020B0803030501040103"/>
      <p:regular r:id="rId51"/>
    </p:embeddedFont>
    <p:embeddedFont>
      <p:font typeface="Noot" charset="1" panose="00000000000000000000"/>
      <p:regular r:id="rId52"/>
    </p:embeddedFont>
    <p:embeddedFont>
      <p:font typeface="Bungee" charset="1" panose="000000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74" Target="slides/slide21.xml" Type="http://schemas.openxmlformats.org/officeDocument/2006/relationships/slide"/><Relationship Id="rId75" Target="slides/slide22.xml" Type="http://schemas.openxmlformats.org/officeDocument/2006/relationships/slide"/><Relationship Id="rId76" Target="slides/slide23.xml" Type="http://schemas.openxmlformats.org/officeDocument/2006/relationships/slide"/><Relationship Id="rId77" Target="slides/slide24.xml" Type="http://schemas.openxmlformats.org/officeDocument/2006/relationships/slide"/><Relationship Id="rId78" Target="slides/slide25.xml" Type="http://schemas.openxmlformats.org/officeDocument/2006/relationships/slide"/><Relationship Id="rId79" Target="slides/slide26.xml" Type="http://schemas.openxmlformats.org/officeDocument/2006/relationships/slide"/><Relationship Id="rId8" Target="fonts/font8.fntdata" Type="http://schemas.openxmlformats.org/officeDocument/2006/relationships/font"/><Relationship Id="rId80" Target="slides/slide27.xml" Type="http://schemas.openxmlformats.org/officeDocument/2006/relationships/slide"/><Relationship Id="rId81" Target="slides/slide28.xml" Type="http://schemas.openxmlformats.org/officeDocument/2006/relationships/slide"/><Relationship Id="rId82" Target="slides/slide29.xml" Type="http://schemas.openxmlformats.org/officeDocument/2006/relationships/slide"/><Relationship Id="rId83" Target="slides/slide30.xml" Type="http://schemas.openxmlformats.org/officeDocument/2006/relationships/slide"/><Relationship Id="rId84" Target="slides/slide31.xml" Type="http://schemas.openxmlformats.org/officeDocument/2006/relationships/slide"/><Relationship Id="rId85" Target="slides/slide32.xml" Type="http://schemas.openxmlformats.org/officeDocument/2006/relationships/slide"/><Relationship Id="rId86" Target="slides/slide33.xml" Type="http://schemas.openxmlformats.org/officeDocument/2006/relationships/slide"/><Relationship Id="rId87" Target="slides/slide34.xml" Type="http://schemas.openxmlformats.org/officeDocument/2006/relationships/slide"/><Relationship Id="rId88" Target="slides/slide35.xml" Type="http://schemas.openxmlformats.org/officeDocument/2006/relationships/slide"/><Relationship Id="rId89" Target="slides/slide36.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http://localhost:8888/notebooks/Desktop/Data_Science/Deep%20Learning/NLP/NLP%20Basic/Analysing-DISENEYLAND-Reviews%20-%20CapStone%20%20Projects/Analysis%20DisneyLand%20Review%20-%20trail%201.ipynb#Sentiment-Polarity--" TargetMode="External" Type="http://schemas.openxmlformats.org/officeDocument/2006/relationships/hyperlink"/><Relationship Id="rId4" Target="http://localhost:8888/notebooks/Desktop/Data_Science/Deep%20Learning/NLP/NLP%20Basic/Analysing-DISENEYLAND-Reviews%20-%20CapStone%20%20Projects/Analysis%20DisneyLand%20Review%20-%20trail%201.ipynb#Sentiment-Subjectivity-" TargetMode="External" Type="http://schemas.openxmlformats.org/officeDocument/2006/relationships/hyperlink"/></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40.jpeg" Type="http://schemas.openxmlformats.org/officeDocument/2006/relationships/image"/><Relationship Id="rId4" Target="../media/image4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gif" Type="http://schemas.openxmlformats.org/officeDocument/2006/relationships/image"/><Relationship Id="rId3" Target="../media/image57.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jpe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9.png" Type="http://schemas.openxmlformats.org/officeDocument/2006/relationships/image"/><Relationship Id="rId4"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975" y="-133579"/>
            <a:ext cx="9963819" cy="7646859"/>
            <a:chOff x="0" y="0"/>
            <a:chExt cx="13285092" cy="10195813"/>
          </a:xfrm>
        </p:grpSpPr>
        <p:pic>
          <p:nvPicPr>
            <p:cNvPr name="Picture 3" id="3"/>
            <p:cNvPicPr>
              <a:picLocks noChangeAspect="true"/>
            </p:cNvPicPr>
            <p:nvPr/>
          </p:nvPicPr>
          <p:blipFill>
            <a:blip r:embed="rId2">
              <a:alphaModFix amt="30000"/>
            </a:blip>
            <a:srcRect l="15904" t="0" r="15904" b="0"/>
            <a:stretch>
              <a:fillRect/>
            </a:stretch>
          </p:blipFill>
          <p:spPr>
            <a:xfrm>
              <a:off x="0" y="0"/>
              <a:ext cx="13285092" cy="10195813"/>
            </a:xfrm>
            <a:prstGeom prst="rect">
              <a:avLst/>
            </a:prstGeom>
          </p:spPr>
        </p:pic>
      </p:grpSp>
      <p:grpSp>
        <p:nvGrpSpPr>
          <p:cNvPr name="Group 4" id="4"/>
          <p:cNvGrpSpPr/>
          <p:nvPr/>
        </p:nvGrpSpPr>
        <p:grpSpPr>
          <a:xfrm rot="0">
            <a:off x="731520" y="1722227"/>
            <a:ext cx="6140858" cy="4441894"/>
            <a:chOff x="0" y="0"/>
            <a:chExt cx="8187811" cy="5922526"/>
          </a:xfrm>
        </p:grpSpPr>
        <p:sp>
          <p:nvSpPr>
            <p:cNvPr name="TextBox 5" id="5"/>
            <p:cNvSpPr txBox="true"/>
            <p:nvPr/>
          </p:nvSpPr>
          <p:spPr>
            <a:xfrm rot="0">
              <a:off x="0" y="66675"/>
              <a:ext cx="8187811" cy="2243963"/>
            </a:xfrm>
            <a:prstGeom prst="rect">
              <a:avLst/>
            </a:prstGeom>
          </p:spPr>
          <p:txBody>
            <a:bodyPr anchor="t" rtlCol="false" tIns="0" lIns="0" bIns="0" rIns="0">
              <a:spAutoFit/>
            </a:bodyPr>
            <a:lstStyle/>
            <a:p>
              <a:pPr>
                <a:lnSpc>
                  <a:spcPts val="6474"/>
                </a:lnSpc>
              </a:pPr>
              <a:r>
                <a:rPr lang="en-US" sz="5994" spc="659">
                  <a:solidFill>
                    <a:srgbClr val="271B2D"/>
                  </a:solidFill>
                  <a:latin typeface="Montserrat Classic Bold"/>
                </a:rPr>
                <a:t>CASE STUDIES ON</a:t>
              </a:r>
            </a:p>
          </p:txBody>
        </p:sp>
        <p:sp>
          <p:nvSpPr>
            <p:cNvPr name="TextBox 6" id="6"/>
            <p:cNvSpPr txBox="true"/>
            <p:nvPr/>
          </p:nvSpPr>
          <p:spPr>
            <a:xfrm rot="0">
              <a:off x="0" y="2584152"/>
              <a:ext cx="8187811" cy="3338373"/>
            </a:xfrm>
            <a:prstGeom prst="rect">
              <a:avLst/>
            </a:prstGeom>
          </p:spPr>
          <p:txBody>
            <a:bodyPr anchor="t" rtlCol="false" tIns="0" lIns="0" bIns="0" rIns="0">
              <a:spAutoFit/>
            </a:bodyPr>
            <a:lstStyle/>
            <a:p>
              <a:pPr>
                <a:lnSpc>
                  <a:spcPts val="6474"/>
                </a:lnSpc>
              </a:pPr>
              <a:r>
                <a:rPr lang="en-US" sz="5994" spc="659">
                  <a:solidFill>
                    <a:srgbClr val="271B2D"/>
                  </a:solidFill>
                  <a:latin typeface="Montserrat Classic Bold"/>
                </a:rPr>
                <a:t>DISNEYLAND REVIEWS</a:t>
              </a:r>
            </a:p>
            <a:p>
              <a:pPr>
                <a:lnSpc>
                  <a:spcPts val="6474"/>
                </a:lnSpc>
              </a:pPr>
            </a:p>
          </p:txBody>
        </p:sp>
      </p:grpSp>
      <p:sp>
        <p:nvSpPr>
          <p:cNvPr name="TextBox 7" id="7"/>
          <p:cNvSpPr txBox="true"/>
          <p:nvPr/>
        </p:nvSpPr>
        <p:spPr>
          <a:xfrm rot="0">
            <a:off x="731520" y="6011721"/>
            <a:ext cx="4498761" cy="509968"/>
          </a:xfrm>
          <a:prstGeom prst="rect">
            <a:avLst/>
          </a:prstGeom>
        </p:spPr>
        <p:txBody>
          <a:bodyPr anchor="t" rtlCol="false" tIns="0" lIns="0" bIns="0" rIns="0">
            <a:spAutoFit/>
          </a:bodyPr>
          <a:lstStyle/>
          <a:p>
            <a:pPr>
              <a:lnSpc>
                <a:spcPts val="4238"/>
              </a:lnSpc>
            </a:pPr>
            <a:r>
              <a:rPr lang="en-US" sz="2354" spc="23">
                <a:solidFill>
                  <a:srgbClr val="271B2D"/>
                </a:solidFill>
                <a:latin typeface="Gidole"/>
              </a:rPr>
              <a:t>PRAKASH KOTIAN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0267" y="-40267"/>
            <a:ext cx="9794801" cy="7408815"/>
          </a:xfrm>
          <a:prstGeom prst="rect">
            <a:avLst/>
          </a:prstGeom>
        </p:spPr>
      </p:pic>
      <p:grpSp>
        <p:nvGrpSpPr>
          <p:cNvPr name="Group 3" id="3"/>
          <p:cNvGrpSpPr/>
          <p:nvPr/>
        </p:nvGrpSpPr>
        <p:grpSpPr>
          <a:xfrm rot="0">
            <a:off x="89353" y="-242433"/>
            <a:ext cx="9791700" cy="7353300"/>
            <a:chOff x="0" y="0"/>
            <a:chExt cx="13055600" cy="9804400"/>
          </a:xfrm>
        </p:grpSpPr>
        <p:pic>
          <p:nvPicPr>
            <p:cNvPr name="Picture 4" id="4"/>
            <p:cNvPicPr>
              <a:picLocks noChangeAspect="true"/>
            </p:cNvPicPr>
            <p:nvPr/>
          </p:nvPicPr>
          <p:blipFill>
            <a:blip r:embed="rId4">
              <a:alphaModFix amt="28000"/>
            </a:blip>
            <a:srcRect l="5925" t="0" r="5925" b="0"/>
            <a:stretch>
              <a:fillRect/>
            </a:stretch>
          </p:blipFill>
          <p:spPr>
            <a:xfrm>
              <a:off x="0" y="0"/>
              <a:ext cx="13055600" cy="9804400"/>
            </a:xfrm>
            <a:prstGeom prst="rect">
              <a:avLst/>
            </a:prstGeom>
          </p:spPr>
        </p:pic>
      </p:grpSp>
      <p:pic>
        <p:nvPicPr>
          <p:cNvPr name="Picture 5" id="5"/>
          <p:cNvPicPr>
            <a:picLocks noChangeAspect="true"/>
          </p:cNvPicPr>
          <p:nvPr/>
        </p:nvPicPr>
        <p:blipFill>
          <a:blip r:embed="rId5"/>
          <a:srcRect l="0" t="0" r="0" b="0"/>
          <a:stretch>
            <a:fillRect/>
          </a:stretch>
        </p:blipFill>
        <p:spPr>
          <a:xfrm flipH="false" flipV="false" rot="0">
            <a:off x="5854492" y="937903"/>
            <a:ext cx="3167588" cy="4395963"/>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50316" y="4897216"/>
            <a:ext cx="6178717" cy="1465199"/>
          </a:xfrm>
          <a:prstGeom prst="rect">
            <a:avLst/>
          </a:prstGeom>
        </p:spPr>
      </p:pic>
      <p:sp>
        <p:nvSpPr>
          <p:cNvPr name="TextBox 7" id="7"/>
          <p:cNvSpPr txBox="true"/>
          <p:nvPr/>
        </p:nvSpPr>
        <p:spPr>
          <a:xfrm rot="0">
            <a:off x="150316" y="163390"/>
            <a:ext cx="7223890" cy="2775357"/>
          </a:xfrm>
          <a:prstGeom prst="rect">
            <a:avLst/>
          </a:prstGeom>
        </p:spPr>
        <p:txBody>
          <a:bodyPr anchor="t" rtlCol="false" tIns="0" lIns="0" bIns="0" rIns="0">
            <a:spAutoFit/>
          </a:bodyPr>
          <a:lstStyle/>
          <a:p>
            <a:pPr>
              <a:lnSpc>
                <a:spcPts val="5221"/>
              </a:lnSpc>
            </a:pPr>
            <a:r>
              <a:rPr lang="en-US" sz="4835" spc="531">
                <a:solidFill>
                  <a:srgbClr val="FF66F6"/>
                </a:solidFill>
                <a:latin typeface="Montserrat Classic"/>
              </a:rPr>
              <a:t>USING N-GRAMS TO FIND WORD PATTERNS</a:t>
            </a:r>
          </a:p>
          <a:p>
            <a:pPr>
              <a:lnSpc>
                <a:spcPts val="6085"/>
              </a:lnSpc>
            </a:pPr>
          </a:p>
        </p:txBody>
      </p:sp>
      <p:sp>
        <p:nvSpPr>
          <p:cNvPr name="TextBox 8" id="8"/>
          <p:cNvSpPr txBox="true"/>
          <p:nvPr/>
        </p:nvSpPr>
        <p:spPr>
          <a:xfrm rot="0">
            <a:off x="89353" y="2410530"/>
            <a:ext cx="5306189" cy="725354"/>
          </a:xfrm>
          <a:prstGeom prst="rect">
            <a:avLst/>
          </a:prstGeom>
        </p:spPr>
        <p:txBody>
          <a:bodyPr anchor="t" rtlCol="false" tIns="0" lIns="0" bIns="0" rIns="0">
            <a:spAutoFit/>
          </a:bodyPr>
          <a:lstStyle/>
          <a:p>
            <a:pPr>
              <a:lnSpc>
                <a:spcPts val="2939"/>
              </a:lnSpc>
            </a:pPr>
            <a:r>
              <a:rPr lang="en-US" sz="1708">
                <a:solidFill>
                  <a:srgbClr val="FFFFFF"/>
                </a:solidFill>
                <a:latin typeface="Gidole Bold"/>
              </a:rPr>
              <a:t> </a:t>
            </a:r>
            <a:r>
              <a:rPr lang="en-US" sz="1708">
                <a:solidFill>
                  <a:srgbClr val="FFFFFF"/>
                </a:solidFill>
                <a:latin typeface="Gidole"/>
              </a:rPr>
              <a:t>Bigram Association</a:t>
            </a:r>
            <a:r>
              <a:rPr lang="en-US" sz="1708">
                <a:solidFill>
                  <a:srgbClr val="FFFFFF"/>
                </a:solidFill>
                <a:latin typeface="Gidole"/>
              </a:rPr>
              <a:t> — identifying two words that co-occur frequently to gain more insight into the review context.</a:t>
            </a:r>
          </a:p>
        </p:txBody>
      </p:sp>
      <p:sp>
        <p:nvSpPr>
          <p:cNvPr name="TextBox 9" id="9"/>
          <p:cNvSpPr txBox="true"/>
          <p:nvPr/>
        </p:nvSpPr>
        <p:spPr>
          <a:xfrm rot="0">
            <a:off x="89353" y="3338967"/>
            <a:ext cx="5306189" cy="1468304"/>
          </a:xfrm>
          <a:prstGeom prst="rect">
            <a:avLst/>
          </a:prstGeom>
        </p:spPr>
        <p:txBody>
          <a:bodyPr anchor="t" rtlCol="false" tIns="0" lIns="0" bIns="0" rIns="0">
            <a:spAutoFit/>
          </a:bodyPr>
          <a:lstStyle/>
          <a:p>
            <a:pPr>
              <a:lnSpc>
                <a:spcPts val="2939"/>
              </a:lnSpc>
            </a:pPr>
            <a:r>
              <a:rPr lang="en-US" sz="1708">
                <a:solidFill>
                  <a:srgbClr val="FFFFFF"/>
                </a:solidFill>
                <a:latin typeface="Gidole Bold"/>
              </a:rPr>
              <a:t> Trigram Association — identifying three words that co-occur frequently to gain more insight into the review context. Trigrams may give us more information on what visitors do in the theme parks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31520" y="498033"/>
            <a:ext cx="5959082" cy="296385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34309" y="3657600"/>
            <a:ext cx="6170973" cy="3220845"/>
          </a:xfrm>
          <a:prstGeom prst="rect">
            <a:avLst/>
          </a:prstGeom>
        </p:spPr>
      </p:pic>
      <p:sp>
        <p:nvSpPr>
          <p:cNvPr name="TextBox 4" id="4"/>
          <p:cNvSpPr txBox="true"/>
          <p:nvPr/>
        </p:nvSpPr>
        <p:spPr>
          <a:xfrm rot="5400000">
            <a:off x="4787526" y="2644400"/>
            <a:ext cx="7315200" cy="2026398"/>
          </a:xfrm>
          <a:prstGeom prst="rect">
            <a:avLst/>
          </a:prstGeom>
        </p:spPr>
        <p:txBody>
          <a:bodyPr anchor="t" rtlCol="false" tIns="0" lIns="0" bIns="0" rIns="0">
            <a:spAutoFit/>
          </a:bodyPr>
          <a:lstStyle/>
          <a:p>
            <a:pPr algn="ctr">
              <a:lnSpc>
                <a:spcPts val="15279"/>
              </a:lnSpc>
              <a:spcBef>
                <a:spcPct val="0"/>
              </a:spcBef>
            </a:pPr>
            <a:r>
              <a:rPr lang="en-US" sz="15279">
                <a:solidFill>
                  <a:srgbClr val="FFE865"/>
                </a:solidFill>
                <a:latin typeface="Noot"/>
              </a:rPr>
              <a:t>BIGRAM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9753600" cy="5892009"/>
          </a:xfrm>
          <a:prstGeom prst="rect">
            <a:avLst/>
          </a:prstGeom>
        </p:spPr>
      </p:pic>
      <p:sp>
        <p:nvSpPr>
          <p:cNvPr name="TextBox 3" id="3"/>
          <p:cNvSpPr txBox="true"/>
          <p:nvPr/>
        </p:nvSpPr>
        <p:spPr>
          <a:xfrm rot="0">
            <a:off x="0" y="6170930"/>
            <a:ext cx="9753600" cy="575945"/>
          </a:xfrm>
          <a:prstGeom prst="rect">
            <a:avLst/>
          </a:prstGeom>
        </p:spPr>
        <p:txBody>
          <a:bodyPr anchor="t" rtlCol="false" tIns="0" lIns="0" bIns="0" rIns="0">
            <a:spAutoFit/>
          </a:bodyPr>
          <a:lstStyle/>
          <a:p>
            <a:pPr algn="ctr">
              <a:lnSpc>
                <a:spcPts val="2380"/>
              </a:lnSpc>
            </a:pPr>
            <a:r>
              <a:rPr lang="en-US" sz="1700">
                <a:solidFill>
                  <a:srgbClr val="000000"/>
                </a:solidFill>
                <a:latin typeface="Canva Sans"/>
              </a:rPr>
              <a:t>The most frequent bigrams mention popular attractions, type of ticket used (great time,  Happy_place ,fast pass), characters (cast member, Indiana jones, peter pan) and wait time.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2" t="0" r="1792" b="0"/>
          <a:stretch>
            <a:fillRect/>
          </a:stretch>
        </p:blipFill>
        <p:spPr>
          <a:xfrm flipH="false" flipV="false" rot="0">
            <a:off x="0" y="79968"/>
            <a:ext cx="6807315" cy="245143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2848760"/>
            <a:ext cx="6645449" cy="3351003"/>
          </a:xfrm>
          <a:prstGeom prst="rect">
            <a:avLst/>
          </a:prstGeom>
        </p:spPr>
      </p:pic>
      <p:sp>
        <p:nvSpPr>
          <p:cNvPr name="TextBox 4" id="4"/>
          <p:cNvSpPr txBox="true"/>
          <p:nvPr/>
        </p:nvSpPr>
        <p:spPr>
          <a:xfrm rot="5400000">
            <a:off x="3805071" y="2540773"/>
            <a:ext cx="8542452" cy="1472466"/>
          </a:xfrm>
          <a:prstGeom prst="rect">
            <a:avLst/>
          </a:prstGeom>
        </p:spPr>
        <p:txBody>
          <a:bodyPr anchor="t" rtlCol="false" tIns="0" lIns="0" bIns="0" rIns="0">
            <a:spAutoFit/>
          </a:bodyPr>
          <a:lstStyle/>
          <a:p>
            <a:pPr algn="ctr">
              <a:lnSpc>
                <a:spcPts val="11096"/>
              </a:lnSpc>
              <a:spcBef>
                <a:spcPct val="0"/>
              </a:spcBef>
            </a:pPr>
            <a:r>
              <a:rPr lang="en-US" sz="11096">
                <a:solidFill>
                  <a:srgbClr val="FFE865"/>
                </a:solidFill>
                <a:latin typeface="Noot"/>
              </a:rPr>
              <a:t>TRIGRAM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89" t="0" r="889" b="0"/>
          <a:stretch>
            <a:fillRect/>
          </a:stretch>
        </p:blipFill>
        <p:spPr>
          <a:xfrm flipH="false" flipV="false" rot="0">
            <a:off x="0" y="58899"/>
            <a:ext cx="9753600" cy="5488032"/>
          </a:xfrm>
          <a:prstGeom prst="rect">
            <a:avLst/>
          </a:prstGeom>
        </p:spPr>
      </p:pic>
      <p:sp>
        <p:nvSpPr>
          <p:cNvPr name="TextBox 3" id="3"/>
          <p:cNvSpPr txBox="true"/>
          <p:nvPr/>
        </p:nvSpPr>
        <p:spPr>
          <a:xfrm rot="0">
            <a:off x="263664" y="5882005"/>
            <a:ext cx="9226271" cy="701675"/>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rPr>
              <a:t>Trigram show a lot of rides! which rides/attractions visitors went to, what kind of tickets they purchased and experience.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3579"/>
          <a:stretch>
            <a:fillRect/>
          </a:stretch>
        </p:blipFill>
        <p:spPr>
          <a:xfrm flipH="false" flipV="false" rot="0">
            <a:off x="-1605998" y="0"/>
            <a:ext cx="12965596" cy="73152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352421" y="5926644"/>
            <a:ext cx="2748988" cy="2570303"/>
          </a:xfrm>
          <a:prstGeom prst="rect">
            <a:avLst/>
          </a:prstGeom>
        </p:spPr>
      </p:pic>
      <p:grpSp>
        <p:nvGrpSpPr>
          <p:cNvPr name="Group 4" id="4"/>
          <p:cNvGrpSpPr/>
          <p:nvPr/>
        </p:nvGrpSpPr>
        <p:grpSpPr>
          <a:xfrm rot="0">
            <a:off x="288402" y="2514236"/>
            <a:ext cx="8378115" cy="2808238"/>
            <a:chOff x="0" y="0"/>
            <a:chExt cx="11170820" cy="3744317"/>
          </a:xfrm>
        </p:grpSpPr>
        <p:sp>
          <p:nvSpPr>
            <p:cNvPr name="TextBox 5" id="5"/>
            <p:cNvSpPr txBox="true"/>
            <p:nvPr/>
          </p:nvSpPr>
          <p:spPr>
            <a:xfrm rot="0">
              <a:off x="0" y="47625"/>
              <a:ext cx="11170820" cy="1067476"/>
            </a:xfrm>
            <a:prstGeom prst="rect">
              <a:avLst/>
            </a:prstGeom>
          </p:spPr>
          <p:txBody>
            <a:bodyPr anchor="t" rtlCol="false" tIns="0" lIns="0" bIns="0" rIns="0">
              <a:spAutoFit/>
            </a:bodyPr>
            <a:lstStyle/>
            <a:p>
              <a:pPr algn="ctr">
                <a:lnSpc>
                  <a:spcPts val="6049"/>
                </a:lnSpc>
              </a:pPr>
              <a:r>
                <a:rPr lang="en-US" sz="5499">
                  <a:solidFill>
                    <a:srgbClr val="111212"/>
                  </a:solidFill>
                  <a:latin typeface="Poppins Bold"/>
                </a:rPr>
                <a:t>Sentiment Analysis</a:t>
              </a:r>
            </a:p>
          </p:txBody>
        </p:sp>
        <p:sp>
          <p:nvSpPr>
            <p:cNvPr name="TextBox 6" id="6"/>
            <p:cNvSpPr txBox="true"/>
            <p:nvPr/>
          </p:nvSpPr>
          <p:spPr>
            <a:xfrm rot="0">
              <a:off x="0" y="1600981"/>
              <a:ext cx="11170820" cy="2143337"/>
            </a:xfrm>
            <a:prstGeom prst="rect">
              <a:avLst/>
            </a:prstGeom>
          </p:spPr>
          <p:txBody>
            <a:bodyPr anchor="t" rtlCol="false" tIns="0" lIns="0" bIns="0" rIns="0">
              <a:spAutoFit/>
            </a:bodyPr>
            <a:lstStyle/>
            <a:p>
              <a:pPr algn="ctr">
                <a:lnSpc>
                  <a:spcPts val="1869"/>
                </a:lnSpc>
              </a:pPr>
              <a:r>
                <a:rPr lang="en-US" sz="1699" spc="50">
                  <a:solidFill>
                    <a:srgbClr val="000000"/>
                  </a:solidFill>
                  <a:latin typeface="Montserrat Classic"/>
                </a:rPr>
                <a:t>SENTIMENT ANALYSIS IS BASICALLY THE PROCESS OF DETERMINING THE ATTITUDE OR THE EMOTION OF THE WRITER, I.E., WHETHER IT IS POSITIVE OR NEGATIVE OR NEUTRAL.</a:t>
              </a:r>
            </a:p>
            <a:p>
              <a:pPr algn="ctr">
                <a:lnSpc>
                  <a:spcPts val="1869"/>
                </a:lnSpc>
              </a:pPr>
              <a:r>
                <a:rPr lang="en-US" sz="1699" spc="50">
                  <a:solidFill>
                    <a:srgbClr val="000000"/>
                  </a:solidFill>
                  <a:latin typeface="Montserrat Classic"/>
                </a:rPr>
                <a:t>In this section I will take a closer look into the reviews to reveal visitor sentiment. For this step, I used three methods TextBlob, Vader </a:t>
              </a:r>
            </a:p>
            <a:p>
              <a:pPr algn="ctr">
                <a:lnSpc>
                  <a:spcPts val="1870"/>
                </a:lnSpc>
              </a:pPr>
            </a:p>
          </p:txBody>
        </p:sp>
      </p:grpSp>
      <p:pic>
        <p:nvPicPr>
          <p:cNvPr name="Picture 7" id="7"/>
          <p:cNvPicPr>
            <a:picLocks noChangeAspect="true"/>
          </p:cNvPicPr>
          <p:nvPr/>
        </p:nvPicPr>
        <p:blipFill>
          <a:blip r:embed="rId5"/>
          <a:srcRect l="0" t="0" r="0" b="0"/>
          <a:stretch>
            <a:fillRect/>
          </a:stretch>
        </p:blipFill>
        <p:spPr>
          <a:xfrm flipH="false" flipV="false" rot="0">
            <a:off x="5976979" y="-1088827"/>
            <a:ext cx="2689537" cy="2514717"/>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18122" y="731520"/>
            <a:ext cx="2294556" cy="1752467"/>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8331791" y="4753718"/>
            <a:ext cx="2023646" cy="2026179"/>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2743" y="800831"/>
            <a:ext cx="5883021" cy="3076894"/>
          </a:xfrm>
          <a:prstGeom prst="rect">
            <a:avLst/>
          </a:prstGeom>
        </p:spPr>
      </p:pic>
      <p:sp>
        <p:nvSpPr>
          <p:cNvPr name="TextBox 3" id="3"/>
          <p:cNvSpPr txBox="true"/>
          <p:nvPr/>
        </p:nvSpPr>
        <p:spPr>
          <a:xfrm rot="0">
            <a:off x="2687241" y="82206"/>
            <a:ext cx="41252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Textblob and Vader</a:t>
            </a:r>
          </a:p>
        </p:txBody>
      </p:sp>
      <p:sp>
        <p:nvSpPr>
          <p:cNvPr name="TextBox 4" id="4"/>
          <p:cNvSpPr txBox="true"/>
          <p:nvPr/>
        </p:nvSpPr>
        <p:spPr>
          <a:xfrm rot="0">
            <a:off x="0" y="3992025"/>
            <a:ext cx="9753600" cy="1784985"/>
          </a:xfrm>
          <a:prstGeom prst="rect">
            <a:avLst/>
          </a:prstGeom>
        </p:spPr>
        <p:txBody>
          <a:bodyPr anchor="t" rtlCol="false" tIns="0" lIns="0" bIns="0" rIns="0">
            <a:spAutoFit/>
          </a:bodyPr>
          <a:lstStyle/>
          <a:p>
            <a:pPr algn="ctr">
              <a:lnSpc>
                <a:spcPts val="2100"/>
              </a:lnSpc>
            </a:pPr>
            <a:r>
              <a:rPr lang="en-US" sz="1500">
                <a:solidFill>
                  <a:srgbClr val="000000"/>
                </a:solidFill>
                <a:latin typeface="Canva Sans Bold"/>
              </a:rPr>
              <a:t>Sentiment Polarity -</a:t>
            </a:r>
            <a:r>
              <a:rPr lang="en-US" sz="1500">
                <a:solidFill>
                  <a:srgbClr val="000000"/>
                </a:solidFill>
                <a:latin typeface="Canva Sans Bold"/>
                <a:hlinkClick r:id="rId3" tooltip="http://localhost:8888/notebooks/Desktop/Data_Science/Deep%20Learning/NLP/NLP%20Basic/Analysing-DISENEYLAND-Reviews%20-%20CapStone%20%20Projects/Analysis%20DisneyLand%20Review%20-%20trail%201.ipynb#Sentiment-Polarity--"/>
              </a:rPr>
              <a:t>¶</a:t>
            </a:r>
          </a:p>
          <a:p>
            <a:pPr algn="ctr">
              <a:lnSpc>
                <a:spcPts val="2100"/>
              </a:lnSpc>
            </a:pPr>
            <a:r>
              <a:rPr lang="en-US" sz="1500">
                <a:solidFill>
                  <a:srgbClr val="000000"/>
                </a:solidFill>
                <a:latin typeface="Canva Sans"/>
              </a:rPr>
              <a:t>It is the expression that determines the sentimental aspect of an opinion. In textual data, the result of sentiment analysis can be determined for each entity in the sentence, document or sentence. The sentiment polarity can be determined as positive, negative and neutral. Polarity is float which lies in the range of [-1,1] where 1 means positive statement and -1 means a negative statement.</a:t>
            </a:r>
          </a:p>
          <a:p>
            <a:pPr algn="ctr">
              <a:lnSpc>
                <a:spcPts val="3779"/>
              </a:lnSpc>
            </a:pPr>
          </a:p>
        </p:txBody>
      </p:sp>
      <p:sp>
        <p:nvSpPr>
          <p:cNvPr name="TextBox 5" id="5"/>
          <p:cNvSpPr txBox="true"/>
          <p:nvPr/>
        </p:nvSpPr>
        <p:spPr>
          <a:xfrm rot="0">
            <a:off x="0" y="5654577"/>
            <a:ext cx="9753600" cy="1589405"/>
          </a:xfrm>
          <a:prstGeom prst="rect">
            <a:avLst/>
          </a:prstGeom>
        </p:spPr>
        <p:txBody>
          <a:bodyPr anchor="t" rtlCol="false" tIns="0" lIns="0" bIns="0" rIns="0">
            <a:spAutoFit/>
          </a:bodyPr>
          <a:lstStyle/>
          <a:p>
            <a:pPr algn="ctr">
              <a:lnSpc>
                <a:spcPts val="1260"/>
              </a:lnSpc>
            </a:pPr>
          </a:p>
          <a:p>
            <a:pPr algn="ctr">
              <a:lnSpc>
                <a:spcPts val="2100"/>
              </a:lnSpc>
            </a:pPr>
            <a:r>
              <a:rPr lang="en-US" sz="1500">
                <a:solidFill>
                  <a:srgbClr val="000000"/>
                </a:solidFill>
                <a:latin typeface="Canva Sans Bold"/>
              </a:rPr>
              <a:t>Sentiment Subjectivity-</a:t>
            </a:r>
            <a:r>
              <a:rPr lang="en-US" sz="1500">
                <a:solidFill>
                  <a:srgbClr val="000000"/>
                </a:solidFill>
                <a:latin typeface="Canva Sans Bold"/>
                <a:hlinkClick r:id="rId4" tooltip="http://localhost:8888/notebooks/Desktop/Data_Science/Deep%20Learning/NLP/NLP%20Basic/Analysing-DISENEYLAND-Reviews%20-%20CapStone%20%20Projects/Analysis%20DisneyLand%20Review%20-%20trail%201.ipynb#Sentiment-Subjectivity-"/>
              </a:rPr>
              <a:t>¶</a:t>
            </a:r>
          </a:p>
          <a:p>
            <a:pPr algn="ctr">
              <a:lnSpc>
                <a:spcPts val="2100"/>
              </a:lnSpc>
            </a:pPr>
            <a:r>
              <a:rPr lang="en-US" sz="1500">
                <a:solidFill>
                  <a:srgbClr val="000000"/>
                </a:solidFill>
                <a:latin typeface="Canva Sans"/>
              </a:rPr>
              <a:t>Subjectivity quantifies the amount of personal opinion and factual information contained in the text. The higher subjectivity means that the text contains personal opinion rather than factual information. Subjectivity is also a float which lies in the range of [0,1].</a:t>
            </a:r>
          </a:p>
          <a:p>
            <a:pPr algn="ctr">
              <a:lnSpc>
                <a:spcPts val="307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94" t="0" r="1494" b="0"/>
          <a:stretch>
            <a:fillRect/>
          </a:stretch>
        </p:blipFill>
        <p:spPr>
          <a:xfrm flipH="false" flipV="false" rot="0">
            <a:off x="-59083" y="0"/>
            <a:ext cx="9812683" cy="2613294"/>
          </a:xfrm>
          <a:prstGeom prst="rect">
            <a:avLst/>
          </a:prstGeom>
        </p:spPr>
      </p:pic>
      <p:pic>
        <p:nvPicPr>
          <p:cNvPr name="Picture 3" id="3"/>
          <p:cNvPicPr>
            <a:picLocks noChangeAspect="true"/>
          </p:cNvPicPr>
          <p:nvPr/>
        </p:nvPicPr>
        <p:blipFill>
          <a:blip r:embed="rId3"/>
          <a:srcRect l="0" t="0" r="6501" b="0"/>
          <a:stretch>
            <a:fillRect/>
          </a:stretch>
        </p:blipFill>
        <p:spPr>
          <a:xfrm flipH="false" flipV="false" rot="0">
            <a:off x="0" y="2613294"/>
            <a:ext cx="5023035" cy="3205496"/>
          </a:xfrm>
          <a:prstGeom prst="rect">
            <a:avLst/>
          </a:prstGeom>
        </p:spPr>
      </p:pic>
      <p:pic>
        <p:nvPicPr>
          <p:cNvPr name="Picture 4" id="4"/>
          <p:cNvPicPr>
            <a:picLocks noChangeAspect="true"/>
          </p:cNvPicPr>
          <p:nvPr/>
        </p:nvPicPr>
        <p:blipFill>
          <a:blip r:embed="rId4"/>
          <a:srcRect l="499" t="0" r="499" b="0"/>
          <a:stretch>
            <a:fillRect/>
          </a:stretch>
        </p:blipFill>
        <p:spPr>
          <a:xfrm flipH="false" flipV="false" rot="0">
            <a:off x="4876800" y="2613294"/>
            <a:ext cx="4876800" cy="2934880"/>
          </a:xfrm>
          <a:prstGeom prst="rect">
            <a:avLst/>
          </a:prstGeom>
        </p:spPr>
      </p:pic>
      <p:sp>
        <p:nvSpPr>
          <p:cNvPr name="TextBox 5" id="5"/>
          <p:cNvSpPr txBox="true"/>
          <p:nvPr/>
        </p:nvSpPr>
        <p:spPr>
          <a:xfrm rot="0">
            <a:off x="100237" y="5759450"/>
            <a:ext cx="9553127" cy="1424939"/>
          </a:xfrm>
          <a:prstGeom prst="rect">
            <a:avLst/>
          </a:prstGeom>
        </p:spPr>
        <p:txBody>
          <a:bodyPr anchor="t" rtlCol="false" tIns="0" lIns="0" bIns="0" rIns="0">
            <a:spAutoFit/>
          </a:bodyPr>
          <a:lstStyle/>
          <a:p>
            <a:pPr algn="ctr">
              <a:lnSpc>
                <a:spcPts val="2310"/>
              </a:lnSpc>
            </a:pPr>
            <a:r>
              <a:rPr lang="en-US" sz="1650">
                <a:solidFill>
                  <a:srgbClr val="000000"/>
                </a:solidFill>
                <a:latin typeface="Canva Sans"/>
              </a:rPr>
              <a:t>From the graphs above, we infer that reviews with positive sentiment and high polarity scores were extremely satisfied with their park experience. There are more subjective positive reviews than subjective negative reviews. Subjectivity measures how opinionative a review is, so we can infer that those who hold negative opinions gave harsher reviews because their expectations were not met during their visit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1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58006" y="731520"/>
            <a:ext cx="2859936" cy="2674040"/>
          </a:xfrm>
          <a:prstGeom prst="rect">
            <a:avLst/>
          </a:prstGeom>
        </p:spPr>
      </p:pic>
      <p:grpSp>
        <p:nvGrpSpPr>
          <p:cNvPr name="Group 3" id="3"/>
          <p:cNvGrpSpPr/>
          <p:nvPr/>
        </p:nvGrpSpPr>
        <p:grpSpPr>
          <a:xfrm rot="0">
            <a:off x="995006" y="2175791"/>
            <a:ext cx="4269105" cy="3647193"/>
            <a:chOff x="0" y="0"/>
            <a:chExt cx="5692140" cy="4862923"/>
          </a:xfrm>
        </p:grpSpPr>
        <p:sp>
          <p:nvSpPr>
            <p:cNvPr name="TextBox 4" id="4"/>
            <p:cNvSpPr txBox="true"/>
            <p:nvPr/>
          </p:nvSpPr>
          <p:spPr>
            <a:xfrm rot="0">
              <a:off x="0" y="47625"/>
              <a:ext cx="5692140" cy="2089443"/>
            </a:xfrm>
            <a:prstGeom prst="rect">
              <a:avLst/>
            </a:prstGeom>
          </p:spPr>
          <p:txBody>
            <a:bodyPr anchor="t" rtlCol="false" tIns="0" lIns="0" bIns="0" rIns="0">
              <a:spAutoFit/>
            </a:bodyPr>
            <a:lstStyle/>
            <a:p>
              <a:pPr>
                <a:lnSpc>
                  <a:spcPts val="6050"/>
                </a:lnSpc>
              </a:pPr>
              <a:r>
                <a:rPr lang="en-US" sz="5500">
                  <a:solidFill>
                    <a:srgbClr val="FFFFFF"/>
                  </a:solidFill>
                  <a:latin typeface="Poppins Bold"/>
                </a:rPr>
                <a:t>Emotion Analysis</a:t>
              </a:r>
            </a:p>
          </p:txBody>
        </p:sp>
        <p:sp>
          <p:nvSpPr>
            <p:cNvPr name="TextBox 5" id="5"/>
            <p:cNvSpPr txBox="true"/>
            <p:nvPr/>
          </p:nvSpPr>
          <p:spPr>
            <a:xfrm rot="0">
              <a:off x="0" y="3230762"/>
              <a:ext cx="5692140" cy="1632162"/>
            </a:xfrm>
            <a:prstGeom prst="rect">
              <a:avLst/>
            </a:prstGeom>
          </p:spPr>
          <p:txBody>
            <a:bodyPr anchor="t" rtlCol="false" tIns="0" lIns="0" bIns="0" rIns="0">
              <a:spAutoFit/>
            </a:bodyPr>
            <a:lstStyle/>
            <a:p>
              <a:pPr>
                <a:lnSpc>
                  <a:spcPts val="1959"/>
                </a:lnSpc>
              </a:pPr>
              <a:r>
                <a:rPr lang="en-US" sz="1399">
                  <a:solidFill>
                    <a:srgbClr val="FFFFFF"/>
                  </a:solidFill>
                  <a:latin typeface="Poppins Light"/>
                </a:rPr>
                <a:t> We assigned emotions using NRCLex, which measures emotional affect based on text. The emotional affects include: positive, negative, anticipation, trust, fear, surprise, anger, sadness, joy, and disgust</a:t>
              </a:r>
            </a:p>
          </p:txBody>
        </p:sp>
      </p:grpSp>
      <p:pic>
        <p:nvPicPr>
          <p:cNvPr name="Picture 6" id="6"/>
          <p:cNvPicPr>
            <a:picLocks noChangeAspect="true"/>
          </p:cNvPicPr>
          <p:nvPr/>
        </p:nvPicPr>
        <p:blipFill>
          <a:blip r:embed="rId3"/>
          <a:srcRect l="31737" t="0" r="31737" b="0"/>
          <a:stretch>
            <a:fillRect/>
          </a:stretch>
        </p:blipFill>
        <p:spPr>
          <a:xfrm flipH="false" flipV="false" rot="0">
            <a:off x="6191099" y="0"/>
            <a:ext cx="3562501" cy="731520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5322703" y="5257205"/>
            <a:ext cx="1736793" cy="1326475"/>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5546523" cy="203916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46134" y="2116468"/>
            <a:ext cx="11381460" cy="146436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05332" y="3657600"/>
            <a:ext cx="3939264" cy="3275343"/>
          </a:xfrm>
          <a:prstGeom prst="rect">
            <a:avLst/>
          </a:prstGeom>
        </p:spPr>
      </p:pic>
      <p:sp>
        <p:nvSpPr>
          <p:cNvPr name="TextBox 5" id="5"/>
          <p:cNvSpPr txBox="true"/>
          <p:nvPr/>
        </p:nvSpPr>
        <p:spPr>
          <a:xfrm rot="0">
            <a:off x="4279124" y="3706798"/>
            <a:ext cx="5474476" cy="2678347"/>
          </a:xfrm>
          <a:prstGeom prst="rect">
            <a:avLst/>
          </a:prstGeom>
        </p:spPr>
        <p:txBody>
          <a:bodyPr anchor="t" rtlCol="false" tIns="0" lIns="0" bIns="0" rIns="0">
            <a:spAutoFit/>
          </a:bodyPr>
          <a:lstStyle/>
          <a:p>
            <a:pPr algn="ctr">
              <a:lnSpc>
                <a:spcPts val="3049"/>
              </a:lnSpc>
            </a:pPr>
            <a:r>
              <a:rPr lang="en-US" sz="2178">
                <a:solidFill>
                  <a:srgbClr val="000000"/>
                </a:solidFill>
                <a:latin typeface="Telegraf"/>
              </a:rPr>
              <a:t>Overall, all three parks have a high frequency of “positive” emotion. However, we have to take a closer look at reviews associated to negative emotions (anger, fear, negative, disgust, sadness) so that we can have an idea of why some visitors had an unpleasant park experience.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1152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010400" y="5884921"/>
            <a:ext cx="2220062" cy="2220062"/>
            <a:chOff x="0" y="0"/>
            <a:chExt cx="6350000" cy="6350000"/>
          </a:xfrm>
        </p:grpSpPr>
        <p:sp>
          <p:nvSpPr>
            <p:cNvPr name="Freeform 3" id="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C9A8"/>
            </a:solidFill>
          </p:spPr>
        </p:sp>
      </p:grpSp>
      <p:sp>
        <p:nvSpPr>
          <p:cNvPr name="TextBox 4" id="4"/>
          <p:cNvSpPr txBox="true"/>
          <p:nvPr/>
        </p:nvSpPr>
        <p:spPr>
          <a:xfrm rot="0">
            <a:off x="1712895" y="2807705"/>
            <a:ext cx="4874137" cy="231257"/>
          </a:xfrm>
          <a:prstGeom prst="rect">
            <a:avLst/>
          </a:prstGeom>
        </p:spPr>
        <p:txBody>
          <a:bodyPr anchor="t" rtlCol="false" tIns="0" lIns="0" bIns="0" rIns="0">
            <a:spAutoFit/>
          </a:bodyPr>
          <a:lstStyle/>
          <a:p>
            <a:pPr>
              <a:lnSpc>
                <a:spcPts val="1702"/>
              </a:lnSpc>
            </a:pPr>
            <a:r>
              <a:rPr lang="en-US" sz="1811" spc="271">
                <a:solidFill>
                  <a:srgbClr val="FFCE2B"/>
                </a:solidFill>
                <a:latin typeface="Montserrat Classic Bold"/>
              </a:rPr>
              <a:t>EXPLARATORY DATA ANALYSIS </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896672">
            <a:off x="8311730" y="4451873"/>
            <a:ext cx="1928031" cy="1928031"/>
          </a:xfrm>
          <a:prstGeom prst="rect">
            <a:avLst/>
          </a:prstGeom>
        </p:spPr>
      </p:pic>
      <p:sp>
        <p:nvSpPr>
          <p:cNvPr name="TextBox 6" id="6"/>
          <p:cNvSpPr txBox="true"/>
          <p:nvPr/>
        </p:nvSpPr>
        <p:spPr>
          <a:xfrm rot="0">
            <a:off x="777006" y="2717820"/>
            <a:ext cx="935889" cy="469963"/>
          </a:xfrm>
          <a:prstGeom prst="rect">
            <a:avLst/>
          </a:prstGeom>
        </p:spPr>
        <p:txBody>
          <a:bodyPr anchor="t" rtlCol="false" tIns="0" lIns="0" bIns="0" rIns="0">
            <a:spAutoFit/>
          </a:bodyPr>
          <a:lstStyle/>
          <a:p>
            <a:pPr>
              <a:lnSpc>
                <a:spcPts val="3405"/>
              </a:lnSpc>
            </a:pPr>
            <a:r>
              <a:rPr lang="en-US" sz="3622">
                <a:solidFill>
                  <a:srgbClr val="FFCE2B"/>
                </a:solidFill>
                <a:latin typeface="Peace Sans"/>
              </a:rPr>
              <a:t>01</a:t>
            </a:r>
          </a:p>
        </p:txBody>
      </p:sp>
      <p:sp>
        <p:nvSpPr>
          <p:cNvPr name="TextBox 7" id="7"/>
          <p:cNvSpPr txBox="true"/>
          <p:nvPr/>
        </p:nvSpPr>
        <p:spPr>
          <a:xfrm rot="0">
            <a:off x="731520" y="3918011"/>
            <a:ext cx="935889" cy="462515"/>
          </a:xfrm>
          <a:prstGeom prst="rect">
            <a:avLst/>
          </a:prstGeom>
        </p:spPr>
        <p:txBody>
          <a:bodyPr anchor="t" rtlCol="false" tIns="0" lIns="0" bIns="0" rIns="0">
            <a:spAutoFit/>
          </a:bodyPr>
          <a:lstStyle/>
          <a:p>
            <a:pPr>
              <a:lnSpc>
                <a:spcPts val="3405"/>
              </a:lnSpc>
            </a:pPr>
            <a:r>
              <a:rPr lang="en-US" sz="3622">
                <a:solidFill>
                  <a:srgbClr val="FFCE2B"/>
                </a:solidFill>
                <a:latin typeface="Peace Sans"/>
              </a:rPr>
              <a:t>03</a:t>
            </a:r>
          </a:p>
        </p:txBody>
      </p:sp>
      <p:sp>
        <p:nvSpPr>
          <p:cNvPr name="TextBox 8" id="8"/>
          <p:cNvSpPr txBox="true"/>
          <p:nvPr/>
        </p:nvSpPr>
        <p:spPr>
          <a:xfrm rot="0">
            <a:off x="731520" y="4466251"/>
            <a:ext cx="935889" cy="462515"/>
          </a:xfrm>
          <a:prstGeom prst="rect">
            <a:avLst/>
          </a:prstGeom>
        </p:spPr>
        <p:txBody>
          <a:bodyPr anchor="t" rtlCol="false" tIns="0" lIns="0" bIns="0" rIns="0">
            <a:spAutoFit/>
          </a:bodyPr>
          <a:lstStyle/>
          <a:p>
            <a:pPr>
              <a:lnSpc>
                <a:spcPts val="3405"/>
              </a:lnSpc>
            </a:pPr>
            <a:r>
              <a:rPr lang="en-US" sz="3622">
                <a:solidFill>
                  <a:srgbClr val="FFCE2B"/>
                </a:solidFill>
                <a:latin typeface="Peace Sans"/>
              </a:rPr>
              <a:t>04</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277069">
            <a:off x="7167487" y="1451290"/>
            <a:ext cx="1928031" cy="1928031"/>
          </a:xfrm>
          <a:prstGeom prst="rect">
            <a:avLst/>
          </a:prstGeom>
        </p:spPr>
      </p:pic>
      <p:grpSp>
        <p:nvGrpSpPr>
          <p:cNvPr name="Group 10" id="10"/>
          <p:cNvGrpSpPr>
            <a:grpSpLocks noChangeAspect="true"/>
          </p:cNvGrpSpPr>
          <p:nvPr/>
        </p:nvGrpSpPr>
        <p:grpSpPr>
          <a:xfrm rot="0">
            <a:off x="4362450" y="-1335029"/>
            <a:ext cx="2220062" cy="2220062"/>
            <a:chOff x="0" y="0"/>
            <a:chExt cx="6350000" cy="6350000"/>
          </a:xfrm>
        </p:grpSpPr>
        <p:sp>
          <p:nvSpPr>
            <p:cNvPr name="Freeform 11" id="11"/>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C9A8"/>
            </a:solidFill>
          </p:spPr>
        </p:sp>
      </p:gr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975527">
            <a:off x="3619499" y="-28974"/>
            <a:ext cx="1378329" cy="1378329"/>
          </a:xfrm>
          <a:prstGeom prst="rect">
            <a:avLst/>
          </a:prstGeom>
        </p:spPr>
      </p:pic>
      <p:sp>
        <p:nvSpPr>
          <p:cNvPr name="TextBox 13" id="13"/>
          <p:cNvSpPr txBox="true"/>
          <p:nvPr/>
        </p:nvSpPr>
        <p:spPr>
          <a:xfrm rot="0">
            <a:off x="1667409" y="4009565"/>
            <a:ext cx="4874137" cy="231257"/>
          </a:xfrm>
          <a:prstGeom prst="rect">
            <a:avLst/>
          </a:prstGeom>
        </p:spPr>
        <p:txBody>
          <a:bodyPr anchor="t" rtlCol="false" tIns="0" lIns="0" bIns="0" rIns="0">
            <a:spAutoFit/>
          </a:bodyPr>
          <a:lstStyle/>
          <a:p>
            <a:pPr>
              <a:lnSpc>
                <a:spcPts val="1702"/>
              </a:lnSpc>
            </a:pPr>
            <a:r>
              <a:rPr lang="en-US" sz="1811" spc="271">
                <a:solidFill>
                  <a:srgbClr val="FFCE2B"/>
                </a:solidFill>
                <a:latin typeface="Montserrat Classic Bold"/>
              </a:rPr>
              <a:t>SENTIMENT ANALYSIS </a:t>
            </a:r>
          </a:p>
        </p:txBody>
      </p:sp>
      <p:sp>
        <p:nvSpPr>
          <p:cNvPr name="TextBox 14" id="14"/>
          <p:cNvSpPr txBox="true"/>
          <p:nvPr/>
        </p:nvSpPr>
        <p:spPr>
          <a:xfrm rot="0">
            <a:off x="1712895" y="4529492"/>
            <a:ext cx="4874137" cy="231257"/>
          </a:xfrm>
          <a:prstGeom prst="rect">
            <a:avLst/>
          </a:prstGeom>
        </p:spPr>
        <p:txBody>
          <a:bodyPr anchor="t" rtlCol="false" tIns="0" lIns="0" bIns="0" rIns="0">
            <a:spAutoFit/>
          </a:bodyPr>
          <a:lstStyle/>
          <a:p>
            <a:pPr>
              <a:lnSpc>
                <a:spcPts val="1702"/>
              </a:lnSpc>
            </a:pPr>
            <a:r>
              <a:rPr lang="en-US" sz="1811" spc="271">
                <a:solidFill>
                  <a:srgbClr val="FFCE2B"/>
                </a:solidFill>
                <a:latin typeface="Montserrat Classic Bold"/>
              </a:rPr>
              <a:t>EMOTION DETECTION</a:t>
            </a:r>
          </a:p>
        </p:txBody>
      </p:sp>
      <p:sp>
        <p:nvSpPr>
          <p:cNvPr name="TextBox 15" id="15"/>
          <p:cNvSpPr txBox="true"/>
          <p:nvPr/>
        </p:nvSpPr>
        <p:spPr>
          <a:xfrm rot="0">
            <a:off x="731520" y="5062116"/>
            <a:ext cx="935889" cy="462515"/>
          </a:xfrm>
          <a:prstGeom prst="rect">
            <a:avLst/>
          </a:prstGeom>
        </p:spPr>
        <p:txBody>
          <a:bodyPr anchor="t" rtlCol="false" tIns="0" lIns="0" bIns="0" rIns="0">
            <a:spAutoFit/>
          </a:bodyPr>
          <a:lstStyle/>
          <a:p>
            <a:pPr>
              <a:lnSpc>
                <a:spcPts val="3405"/>
              </a:lnSpc>
            </a:pPr>
            <a:r>
              <a:rPr lang="en-US" sz="3622">
                <a:solidFill>
                  <a:srgbClr val="FFCE2B"/>
                </a:solidFill>
                <a:latin typeface="Peace Sans"/>
              </a:rPr>
              <a:t>05</a:t>
            </a:r>
          </a:p>
        </p:txBody>
      </p:sp>
      <p:sp>
        <p:nvSpPr>
          <p:cNvPr name="TextBox 16" id="16"/>
          <p:cNvSpPr txBox="true"/>
          <p:nvPr/>
        </p:nvSpPr>
        <p:spPr>
          <a:xfrm rot="0">
            <a:off x="1712895" y="5153932"/>
            <a:ext cx="4874137" cy="231257"/>
          </a:xfrm>
          <a:prstGeom prst="rect">
            <a:avLst/>
          </a:prstGeom>
        </p:spPr>
        <p:txBody>
          <a:bodyPr anchor="t" rtlCol="false" tIns="0" lIns="0" bIns="0" rIns="0">
            <a:spAutoFit/>
          </a:bodyPr>
          <a:lstStyle/>
          <a:p>
            <a:pPr>
              <a:lnSpc>
                <a:spcPts val="1702"/>
              </a:lnSpc>
            </a:pPr>
            <a:r>
              <a:rPr lang="en-US" sz="1811" spc="271">
                <a:solidFill>
                  <a:srgbClr val="FFCE2B"/>
                </a:solidFill>
                <a:latin typeface="Montserrat Classic Bold"/>
              </a:rPr>
              <a:t>TOPIC MODELING </a:t>
            </a:r>
          </a:p>
        </p:txBody>
      </p:sp>
      <p:sp>
        <p:nvSpPr>
          <p:cNvPr name="TextBox 17" id="17"/>
          <p:cNvSpPr txBox="true"/>
          <p:nvPr/>
        </p:nvSpPr>
        <p:spPr>
          <a:xfrm rot="0">
            <a:off x="731520" y="5696526"/>
            <a:ext cx="935889" cy="462515"/>
          </a:xfrm>
          <a:prstGeom prst="rect">
            <a:avLst/>
          </a:prstGeom>
        </p:spPr>
        <p:txBody>
          <a:bodyPr anchor="t" rtlCol="false" tIns="0" lIns="0" bIns="0" rIns="0">
            <a:spAutoFit/>
          </a:bodyPr>
          <a:lstStyle/>
          <a:p>
            <a:pPr>
              <a:lnSpc>
                <a:spcPts val="3405"/>
              </a:lnSpc>
            </a:pPr>
            <a:r>
              <a:rPr lang="en-US" sz="3622">
                <a:solidFill>
                  <a:srgbClr val="FFCE2B"/>
                </a:solidFill>
                <a:latin typeface="Peace Sans"/>
              </a:rPr>
              <a:t>06</a:t>
            </a:r>
          </a:p>
        </p:txBody>
      </p:sp>
      <p:sp>
        <p:nvSpPr>
          <p:cNvPr name="TextBox 18" id="18"/>
          <p:cNvSpPr txBox="true"/>
          <p:nvPr/>
        </p:nvSpPr>
        <p:spPr>
          <a:xfrm rot="0">
            <a:off x="1712895" y="5747140"/>
            <a:ext cx="4874137" cy="231257"/>
          </a:xfrm>
          <a:prstGeom prst="rect">
            <a:avLst/>
          </a:prstGeom>
        </p:spPr>
        <p:txBody>
          <a:bodyPr anchor="t" rtlCol="false" tIns="0" lIns="0" bIns="0" rIns="0">
            <a:spAutoFit/>
          </a:bodyPr>
          <a:lstStyle/>
          <a:p>
            <a:pPr>
              <a:lnSpc>
                <a:spcPts val="1702"/>
              </a:lnSpc>
            </a:pPr>
            <a:r>
              <a:rPr lang="en-US" sz="1811" spc="271">
                <a:solidFill>
                  <a:srgbClr val="FFCE2B"/>
                </a:solidFill>
                <a:latin typeface="Montserrat Classic Bold"/>
              </a:rPr>
              <a:t>CLASSIFICATION MODELING </a:t>
            </a:r>
          </a:p>
        </p:txBody>
      </p:sp>
      <p:sp>
        <p:nvSpPr>
          <p:cNvPr name="TextBox 19" id="19"/>
          <p:cNvSpPr txBox="true"/>
          <p:nvPr/>
        </p:nvSpPr>
        <p:spPr>
          <a:xfrm rot="0">
            <a:off x="777006" y="3322146"/>
            <a:ext cx="935889" cy="462515"/>
          </a:xfrm>
          <a:prstGeom prst="rect">
            <a:avLst/>
          </a:prstGeom>
        </p:spPr>
        <p:txBody>
          <a:bodyPr anchor="t" rtlCol="false" tIns="0" lIns="0" bIns="0" rIns="0">
            <a:spAutoFit/>
          </a:bodyPr>
          <a:lstStyle/>
          <a:p>
            <a:pPr>
              <a:lnSpc>
                <a:spcPts val="3405"/>
              </a:lnSpc>
            </a:pPr>
            <a:r>
              <a:rPr lang="en-US" sz="3622">
                <a:solidFill>
                  <a:srgbClr val="FFCE2B"/>
                </a:solidFill>
                <a:latin typeface="Peace Sans"/>
              </a:rPr>
              <a:t>02</a:t>
            </a:r>
          </a:p>
        </p:txBody>
      </p:sp>
      <p:sp>
        <p:nvSpPr>
          <p:cNvPr name="TextBox 20" id="20"/>
          <p:cNvSpPr txBox="true"/>
          <p:nvPr/>
        </p:nvSpPr>
        <p:spPr>
          <a:xfrm rot="0">
            <a:off x="1708375" y="3413962"/>
            <a:ext cx="5148461" cy="231257"/>
          </a:xfrm>
          <a:prstGeom prst="rect">
            <a:avLst/>
          </a:prstGeom>
        </p:spPr>
        <p:txBody>
          <a:bodyPr anchor="t" rtlCol="false" tIns="0" lIns="0" bIns="0" rIns="0">
            <a:spAutoFit/>
          </a:bodyPr>
          <a:lstStyle/>
          <a:p>
            <a:pPr>
              <a:lnSpc>
                <a:spcPts val="1702"/>
              </a:lnSpc>
            </a:pPr>
            <a:r>
              <a:rPr lang="en-US" sz="1811" spc="271">
                <a:solidFill>
                  <a:srgbClr val="FFCE2B"/>
                </a:solidFill>
                <a:latin typeface="Montserrat Classic Bold"/>
              </a:rPr>
              <a:t>BIGRAM &amp; TRIGRAM ASSOCIATION </a:t>
            </a:r>
          </a:p>
        </p:txBody>
      </p:sp>
      <p:sp>
        <p:nvSpPr>
          <p:cNvPr name="TextBox 21" id="21"/>
          <p:cNvSpPr txBox="true"/>
          <p:nvPr/>
        </p:nvSpPr>
        <p:spPr>
          <a:xfrm rot="0">
            <a:off x="-684325" y="716785"/>
            <a:ext cx="7462976" cy="1456872"/>
          </a:xfrm>
          <a:prstGeom prst="rect">
            <a:avLst/>
          </a:prstGeom>
        </p:spPr>
        <p:txBody>
          <a:bodyPr anchor="t" rtlCol="false" tIns="0" lIns="0" bIns="0" rIns="0">
            <a:spAutoFit/>
          </a:bodyPr>
          <a:lstStyle/>
          <a:p>
            <a:pPr algn="ctr">
              <a:lnSpc>
                <a:spcPts val="5968"/>
              </a:lnSpc>
            </a:pPr>
            <a:r>
              <a:rPr lang="en-US" sz="5968">
                <a:solidFill>
                  <a:srgbClr val="FF0099"/>
                </a:solidFill>
                <a:latin typeface="Peace Sans"/>
              </a:rPr>
              <a:t>THE   KEY </a:t>
            </a:r>
          </a:p>
          <a:p>
            <a:pPr algn="ctr">
              <a:lnSpc>
                <a:spcPts val="5433"/>
              </a:lnSpc>
            </a:pPr>
            <a:r>
              <a:rPr lang="en-US" sz="5433">
                <a:solidFill>
                  <a:srgbClr val="FF0099"/>
                </a:solidFill>
                <a:latin typeface="Peace Sans"/>
              </a:rPr>
              <a:t>ELEMENTS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E86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5508450" cy="277103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688195" y="2432771"/>
            <a:ext cx="5329069" cy="2703528"/>
          </a:xfrm>
          <a:prstGeom prst="rect">
            <a:avLst/>
          </a:prstGeom>
        </p:spPr>
      </p:pic>
      <p:pic>
        <p:nvPicPr>
          <p:cNvPr name="Picture 4" id="4"/>
          <p:cNvPicPr>
            <a:picLocks noChangeAspect="true"/>
          </p:cNvPicPr>
          <p:nvPr/>
        </p:nvPicPr>
        <p:blipFill>
          <a:blip r:embed="rId4"/>
          <a:srcRect l="0" t="713" r="0" b="713"/>
          <a:stretch>
            <a:fillRect/>
          </a:stretch>
        </p:blipFill>
        <p:spPr>
          <a:xfrm flipH="false" flipV="false" rot="0">
            <a:off x="0" y="4736731"/>
            <a:ext cx="5200310" cy="2507194"/>
          </a:xfrm>
          <a:prstGeom prst="rect">
            <a:avLst/>
          </a:prstGeom>
        </p:spPr>
      </p:pic>
      <p:grpSp>
        <p:nvGrpSpPr>
          <p:cNvPr name="Group 5" id="5"/>
          <p:cNvGrpSpPr/>
          <p:nvPr/>
        </p:nvGrpSpPr>
        <p:grpSpPr>
          <a:xfrm rot="0">
            <a:off x="5799727" y="521328"/>
            <a:ext cx="2756627" cy="968350"/>
            <a:chOff x="0" y="0"/>
            <a:chExt cx="3675503" cy="1291134"/>
          </a:xfrm>
        </p:grpSpPr>
        <p:sp>
          <p:nvSpPr>
            <p:cNvPr name="TextBox 6" id="6"/>
            <p:cNvSpPr txBox="true"/>
            <p:nvPr/>
          </p:nvSpPr>
          <p:spPr>
            <a:xfrm rot="0">
              <a:off x="0" y="173250"/>
              <a:ext cx="3675503" cy="1117884"/>
            </a:xfrm>
            <a:prstGeom prst="rect">
              <a:avLst/>
            </a:prstGeom>
          </p:spPr>
          <p:txBody>
            <a:bodyPr anchor="t" rtlCol="false" tIns="0" lIns="0" bIns="0" rIns="0">
              <a:spAutoFit/>
            </a:bodyPr>
            <a:lstStyle/>
            <a:p>
              <a:pPr algn="l">
                <a:lnSpc>
                  <a:spcPts val="6458"/>
                </a:lnSpc>
              </a:pPr>
              <a:r>
                <a:rPr lang="en-US" sz="5616">
                  <a:solidFill>
                    <a:srgbClr val="000000"/>
                  </a:solidFill>
                  <a:latin typeface="Playlist Script"/>
                </a:rPr>
                <a:t>Paris</a:t>
              </a:r>
            </a:p>
          </p:txBody>
        </p:sp>
        <p:sp>
          <p:nvSpPr>
            <p:cNvPr name="TextBox 7" id="7"/>
            <p:cNvSpPr txBox="true"/>
            <p:nvPr/>
          </p:nvSpPr>
          <p:spPr>
            <a:xfrm rot="0">
              <a:off x="0" y="-28575"/>
              <a:ext cx="3675503" cy="236076"/>
            </a:xfrm>
            <a:prstGeom prst="rect">
              <a:avLst/>
            </a:prstGeom>
          </p:spPr>
          <p:txBody>
            <a:bodyPr anchor="t" rtlCol="false" tIns="0" lIns="0" bIns="0" rIns="0">
              <a:spAutoFit/>
            </a:bodyPr>
            <a:lstStyle/>
            <a:p>
              <a:pPr algn="l">
                <a:lnSpc>
                  <a:spcPts val="1429"/>
                </a:lnSpc>
              </a:pPr>
              <a:r>
                <a:rPr lang="en-US" sz="1021" spc="45">
                  <a:solidFill>
                    <a:srgbClr val="000000"/>
                  </a:solidFill>
                  <a:latin typeface="Roboto"/>
                </a:rPr>
                <a:t>emotion for </a:t>
              </a:r>
            </a:p>
          </p:txBody>
        </p:sp>
      </p:grpSp>
      <p:grpSp>
        <p:nvGrpSpPr>
          <p:cNvPr name="Group 8" id="8"/>
          <p:cNvGrpSpPr/>
          <p:nvPr/>
        </p:nvGrpSpPr>
        <p:grpSpPr>
          <a:xfrm rot="0">
            <a:off x="1221841" y="3269710"/>
            <a:ext cx="2756627" cy="968350"/>
            <a:chOff x="0" y="0"/>
            <a:chExt cx="3675503" cy="1291134"/>
          </a:xfrm>
        </p:grpSpPr>
        <p:sp>
          <p:nvSpPr>
            <p:cNvPr name="TextBox 9" id="9"/>
            <p:cNvSpPr txBox="true"/>
            <p:nvPr/>
          </p:nvSpPr>
          <p:spPr>
            <a:xfrm rot="0">
              <a:off x="0" y="173250"/>
              <a:ext cx="3675503" cy="1117884"/>
            </a:xfrm>
            <a:prstGeom prst="rect">
              <a:avLst/>
            </a:prstGeom>
          </p:spPr>
          <p:txBody>
            <a:bodyPr anchor="t" rtlCol="false" tIns="0" lIns="0" bIns="0" rIns="0">
              <a:spAutoFit/>
            </a:bodyPr>
            <a:lstStyle/>
            <a:p>
              <a:pPr algn="l">
                <a:lnSpc>
                  <a:spcPts val="6458"/>
                </a:lnSpc>
              </a:pPr>
              <a:r>
                <a:rPr lang="en-US" sz="5616">
                  <a:solidFill>
                    <a:srgbClr val="000000"/>
                  </a:solidFill>
                  <a:latin typeface="Playlist Script"/>
                </a:rPr>
                <a:t>hongkong</a:t>
              </a:r>
            </a:p>
          </p:txBody>
        </p:sp>
        <p:sp>
          <p:nvSpPr>
            <p:cNvPr name="TextBox 10" id="10"/>
            <p:cNvSpPr txBox="true"/>
            <p:nvPr/>
          </p:nvSpPr>
          <p:spPr>
            <a:xfrm rot="0">
              <a:off x="0" y="-28575"/>
              <a:ext cx="3675503" cy="236076"/>
            </a:xfrm>
            <a:prstGeom prst="rect">
              <a:avLst/>
            </a:prstGeom>
          </p:spPr>
          <p:txBody>
            <a:bodyPr anchor="t" rtlCol="false" tIns="0" lIns="0" bIns="0" rIns="0">
              <a:spAutoFit/>
            </a:bodyPr>
            <a:lstStyle/>
            <a:p>
              <a:pPr algn="l">
                <a:lnSpc>
                  <a:spcPts val="1429"/>
                </a:lnSpc>
              </a:pPr>
              <a:r>
                <a:rPr lang="en-US" sz="1021" spc="45">
                  <a:solidFill>
                    <a:srgbClr val="000000"/>
                  </a:solidFill>
                  <a:latin typeface="Roboto"/>
                </a:rPr>
                <a:t>emotion for </a:t>
              </a:r>
            </a:p>
          </p:txBody>
        </p:sp>
      </p:grpSp>
      <p:grpSp>
        <p:nvGrpSpPr>
          <p:cNvPr name="Group 11" id="11"/>
          <p:cNvGrpSpPr/>
          <p:nvPr/>
        </p:nvGrpSpPr>
        <p:grpSpPr>
          <a:xfrm rot="0">
            <a:off x="6100670" y="5736498"/>
            <a:ext cx="2756627" cy="968350"/>
            <a:chOff x="0" y="0"/>
            <a:chExt cx="3675503" cy="1291134"/>
          </a:xfrm>
        </p:grpSpPr>
        <p:sp>
          <p:nvSpPr>
            <p:cNvPr name="TextBox 12" id="12"/>
            <p:cNvSpPr txBox="true"/>
            <p:nvPr/>
          </p:nvSpPr>
          <p:spPr>
            <a:xfrm rot="0">
              <a:off x="0" y="173250"/>
              <a:ext cx="3675503" cy="1117884"/>
            </a:xfrm>
            <a:prstGeom prst="rect">
              <a:avLst/>
            </a:prstGeom>
          </p:spPr>
          <p:txBody>
            <a:bodyPr anchor="t" rtlCol="false" tIns="0" lIns="0" bIns="0" rIns="0">
              <a:spAutoFit/>
            </a:bodyPr>
            <a:lstStyle/>
            <a:p>
              <a:pPr algn="l">
                <a:lnSpc>
                  <a:spcPts val="6458"/>
                </a:lnSpc>
              </a:pPr>
              <a:r>
                <a:rPr lang="en-US" sz="5616">
                  <a:solidFill>
                    <a:srgbClr val="000000"/>
                  </a:solidFill>
                  <a:latin typeface="Playlist Script"/>
                </a:rPr>
                <a:t>california</a:t>
              </a:r>
            </a:p>
          </p:txBody>
        </p:sp>
        <p:sp>
          <p:nvSpPr>
            <p:cNvPr name="TextBox 13" id="13"/>
            <p:cNvSpPr txBox="true"/>
            <p:nvPr/>
          </p:nvSpPr>
          <p:spPr>
            <a:xfrm rot="0">
              <a:off x="0" y="-28575"/>
              <a:ext cx="3675503" cy="236076"/>
            </a:xfrm>
            <a:prstGeom prst="rect">
              <a:avLst/>
            </a:prstGeom>
          </p:spPr>
          <p:txBody>
            <a:bodyPr anchor="t" rtlCol="false" tIns="0" lIns="0" bIns="0" rIns="0">
              <a:spAutoFit/>
            </a:bodyPr>
            <a:lstStyle/>
            <a:p>
              <a:pPr algn="l">
                <a:lnSpc>
                  <a:spcPts val="1429"/>
                </a:lnSpc>
              </a:pPr>
              <a:r>
                <a:rPr lang="en-US" sz="1021" spc="45">
                  <a:solidFill>
                    <a:srgbClr val="000000"/>
                  </a:solidFill>
                  <a:latin typeface="Roboto"/>
                </a:rPr>
                <a:t>emotion for </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3599732"/>
            <a:ext cx="9519889" cy="3560795"/>
          </a:xfrm>
          <a:prstGeom prst="rect">
            <a:avLst/>
          </a:prstGeom>
        </p:spPr>
      </p:pic>
      <p:sp>
        <p:nvSpPr>
          <p:cNvPr name="TextBox 3" id="3"/>
          <p:cNvSpPr txBox="true"/>
          <p:nvPr/>
        </p:nvSpPr>
        <p:spPr>
          <a:xfrm rot="0">
            <a:off x="0" y="-259249"/>
            <a:ext cx="9753600" cy="1979295"/>
          </a:xfrm>
          <a:prstGeom prst="rect">
            <a:avLst/>
          </a:prstGeom>
        </p:spPr>
        <p:txBody>
          <a:bodyPr anchor="t" rtlCol="false" tIns="0" lIns="0" bIns="0" rIns="0">
            <a:spAutoFit/>
          </a:bodyPr>
          <a:lstStyle/>
          <a:p>
            <a:pPr algn="ctr">
              <a:lnSpc>
                <a:spcPts val="7980"/>
              </a:lnSpc>
            </a:pPr>
            <a:r>
              <a:rPr lang="en-US" sz="5700">
                <a:solidFill>
                  <a:srgbClr val="000000"/>
                </a:solidFill>
                <a:latin typeface="Peace Sans"/>
              </a:rPr>
              <a:t>Concordance &amp; Collocation</a:t>
            </a:r>
          </a:p>
        </p:txBody>
      </p:sp>
      <p:sp>
        <p:nvSpPr>
          <p:cNvPr name="TextBox 4" id="4"/>
          <p:cNvSpPr txBox="true"/>
          <p:nvPr/>
        </p:nvSpPr>
        <p:spPr>
          <a:xfrm rot="0">
            <a:off x="0" y="1691471"/>
            <a:ext cx="9753600" cy="1823604"/>
          </a:xfrm>
          <a:prstGeom prst="rect">
            <a:avLst/>
          </a:prstGeom>
        </p:spPr>
        <p:txBody>
          <a:bodyPr anchor="t" rtlCol="false" tIns="0" lIns="0" bIns="0" rIns="0">
            <a:spAutoFit/>
          </a:bodyPr>
          <a:lstStyle/>
          <a:p>
            <a:pPr>
              <a:lnSpc>
                <a:spcPts val="1861"/>
              </a:lnSpc>
            </a:pPr>
            <a:r>
              <a:rPr lang="en-US" sz="1329">
                <a:solidFill>
                  <a:srgbClr val="000000"/>
                </a:solidFill>
                <a:latin typeface="Canva Sans"/>
              </a:rPr>
              <a:t>In the context of NLP, a concordance is a collection of word locations along with their context. You can use concordances tofind:</a:t>
            </a:r>
          </a:p>
          <a:p>
            <a:pPr algn="ctr">
              <a:lnSpc>
                <a:spcPts val="1861"/>
              </a:lnSpc>
            </a:pPr>
          </a:p>
          <a:p>
            <a:pPr>
              <a:lnSpc>
                <a:spcPts val="1861"/>
              </a:lnSpc>
            </a:pPr>
            <a:r>
              <a:rPr lang="en-US" sz="1329">
                <a:solidFill>
                  <a:srgbClr val="000000"/>
                </a:solidFill>
                <a:latin typeface="Canva Sans"/>
              </a:rPr>
              <a:t>How many times a word appears?</a:t>
            </a:r>
          </a:p>
          <a:p>
            <a:pPr>
              <a:lnSpc>
                <a:spcPts val="1861"/>
              </a:lnSpc>
            </a:pPr>
          </a:p>
          <a:p>
            <a:pPr>
              <a:lnSpc>
                <a:spcPts val="1861"/>
              </a:lnSpc>
            </a:pPr>
            <a:r>
              <a:rPr lang="en-US" sz="1329">
                <a:solidFill>
                  <a:srgbClr val="000000"/>
                </a:solidFill>
                <a:latin typeface="Canva Sans"/>
              </a:rPr>
              <a:t>Where each occurrence appears?</a:t>
            </a:r>
          </a:p>
          <a:p>
            <a:pPr>
              <a:lnSpc>
                <a:spcPts val="1861"/>
              </a:lnSpc>
            </a:pPr>
          </a:p>
          <a:p>
            <a:pPr>
              <a:lnSpc>
                <a:spcPts val="1861"/>
              </a:lnSpc>
            </a:pPr>
            <a:r>
              <a:rPr lang="en-US" sz="1329">
                <a:solidFill>
                  <a:srgbClr val="000000"/>
                </a:solidFill>
                <a:latin typeface="Canva Sans"/>
              </a:rPr>
              <a:t>What words surround each occurrence?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1681" y="859817"/>
            <a:ext cx="7115444" cy="2725411"/>
          </a:xfrm>
          <a:prstGeom prst="rect">
            <a:avLst/>
          </a:prstGeom>
        </p:spPr>
      </p:pic>
      <p:pic>
        <p:nvPicPr>
          <p:cNvPr name="Picture 3" id="3"/>
          <p:cNvPicPr>
            <a:picLocks noChangeAspect="true"/>
          </p:cNvPicPr>
          <p:nvPr/>
        </p:nvPicPr>
        <p:blipFill>
          <a:blip r:embed="rId3"/>
          <a:srcRect l="0" t="167" r="0" b="167"/>
          <a:stretch>
            <a:fillRect/>
          </a:stretch>
        </p:blipFill>
        <p:spPr>
          <a:xfrm flipH="false" flipV="false" rot="0">
            <a:off x="0" y="3625042"/>
            <a:ext cx="5836655" cy="3690158"/>
          </a:xfrm>
          <a:prstGeom prst="rect">
            <a:avLst/>
          </a:prstGeom>
        </p:spPr>
      </p:pic>
      <p:sp>
        <p:nvSpPr>
          <p:cNvPr name="TextBox 4" id="4"/>
          <p:cNvSpPr txBox="true"/>
          <p:nvPr/>
        </p:nvSpPr>
        <p:spPr>
          <a:xfrm rot="0">
            <a:off x="0" y="-38100"/>
            <a:ext cx="9022080" cy="1224010"/>
          </a:xfrm>
          <a:prstGeom prst="rect">
            <a:avLst/>
          </a:prstGeom>
        </p:spPr>
        <p:txBody>
          <a:bodyPr anchor="t" rtlCol="false" tIns="0" lIns="0" bIns="0" rIns="0">
            <a:spAutoFit/>
          </a:bodyPr>
          <a:lstStyle/>
          <a:p>
            <a:pPr>
              <a:lnSpc>
                <a:spcPts val="1813"/>
              </a:lnSpc>
            </a:pPr>
            <a:r>
              <a:rPr lang="en-US" sz="1295">
                <a:solidFill>
                  <a:srgbClr val="000000"/>
                </a:solidFill>
                <a:latin typeface="Canva Sans"/>
              </a:rPr>
              <a:t>Collocations are series of words that frequently appear together in a given text.</a:t>
            </a:r>
          </a:p>
          <a:p>
            <a:pPr>
              <a:lnSpc>
                <a:spcPts val="1813"/>
              </a:lnSpc>
            </a:pPr>
            <a:r>
              <a:rPr lang="en-US" sz="1295">
                <a:solidFill>
                  <a:srgbClr val="000000"/>
                </a:solidFill>
                <a:latin typeface="Canva Sans"/>
              </a:rPr>
              <a:t>In the State of the Union corpus, for example, you’d expect to find the words United and States appearing next to each other very often. Those two words appearing together is a collocation.</a:t>
            </a:r>
          </a:p>
          <a:p>
            <a:pPr algn="ctr">
              <a:lnSpc>
                <a:spcPts val="4402"/>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622416" y="468392"/>
            <a:ext cx="2521559" cy="2357657"/>
          </a:xfrm>
          <a:prstGeom prst="rect">
            <a:avLst/>
          </a:prstGeom>
        </p:spPr>
      </p:pic>
      <p:sp>
        <p:nvSpPr>
          <p:cNvPr name="TextBox 3" id="3"/>
          <p:cNvSpPr txBox="true"/>
          <p:nvPr/>
        </p:nvSpPr>
        <p:spPr>
          <a:xfrm rot="0">
            <a:off x="1456664" y="1179195"/>
            <a:ext cx="7565416" cy="784225"/>
          </a:xfrm>
          <a:prstGeom prst="rect">
            <a:avLst/>
          </a:prstGeom>
        </p:spPr>
        <p:txBody>
          <a:bodyPr anchor="t" rtlCol="false" tIns="0" lIns="0" bIns="0" rIns="0">
            <a:spAutoFit/>
          </a:bodyPr>
          <a:lstStyle/>
          <a:p>
            <a:pPr>
              <a:lnSpc>
                <a:spcPts val="6049"/>
              </a:lnSpc>
            </a:pPr>
            <a:r>
              <a:rPr lang="en-US" sz="5499">
                <a:solidFill>
                  <a:srgbClr val="FCFDFD"/>
                </a:solidFill>
                <a:latin typeface="Poppins Bold"/>
              </a:rPr>
              <a:t>Topic MODELLING</a:t>
            </a:r>
          </a:p>
        </p:txBody>
      </p:sp>
      <p:grpSp>
        <p:nvGrpSpPr>
          <p:cNvPr name="Group 4" id="4"/>
          <p:cNvGrpSpPr/>
          <p:nvPr/>
        </p:nvGrpSpPr>
        <p:grpSpPr>
          <a:xfrm rot="0">
            <a:off x="731520" y="4430847"/>
            <a:ext cx="8290560" cy="1469258"/>
            <a:chOff x="0" y="0"/>
            <a:chExt cx="11054080" cy="1959011"/>
          </a:xfrm>
        </p:grpSpPr>
        <p:sp>
          <p:nvSpPr>
            <p:cNvPr name="TextBox 5" id="5"/>
            <p:cNvSpPr txBox="true"/>
            <p:nvPr/>
          </p:nvSpPr>
          <p:spPr>
            <a:xfrm rot="0">
              <a:off x="0" y="19050"/>
              <a:ext cx="11054080" cy="698923"/>
            </a:xfrm>
            <a:prstGeom prst="rect">
              <a:avLst/>
            </a:prstGeom>
          </p:spPr>
          <p:txBody>
            <a:bodyPr anchor="t" rtlCol="false" tIns="0" lIns="0" bIns="0" rIns="0">
              <a:spAutoFit/>
            </a:bodyPr>
            <a:lstStyle/>
            <a:p>
              <a:pPr>
                <a:lnSpc>
                  <a:spcPts val="2089"/>
                </a:lnSpc>
              </a:pPr>
              <a:r>
                <a:rPr lang="en-US" sz="1899" spc="37">
                  <a:solidFill>
                    <a:srgbClr val="FFFFFF"/>
                  </a:solidFill>
                  <a:latin typeface="Poppins Medium"/>
                </a:rPr>
                <a:t>Topic modelling is a technique to extract the underlying topics from large volumes of text</a:t>
              </a:r>
            </a:p>
          </p:txBody>
        </p:sp>
        <p:sp>
          <p:nvSpPr>
            <p:cNvPr name="TextBox 6" id="6"/>
            <p:cNvSpPr txBox="true"/>
            <p:nvPr/>
          </p:nvSpPr>
          <p:spPr>
            <a:xfrm rot="0">
              <a:off x="0" y="1060063"/>
              <a:ext cx="11054080" cy="898948"/>
            </a:xfrm>
            <a:prstGeom prst="rect">
              <a:avLst/>
            </a:prstGeom>
          </p:spPr>
          <p:txBody>
            <a:bodyPr anchor="t" rtlCol="false" tIns="0" lIns="0" bIns="0" rIns="0">
              <a:spAutoFit/>
            </a:bodyPr>
            <a:lstStyle/>
            <a:p>
              <a:pPr>
                <a:lnSpc>
                  <a:spcPts val="1819"/>
                </a:lnSpc>
              </a:pPr>
              <a:r>
                <a:rPr lang="en-US" sz="1299">
                  <a:solidFill>
                    <a:srgbClr val="FCFDFD"/>
                  </a:solidFill>
                  <a:latin typeface="Poppins Light"/>
                </a:rPr>
                <a:t>We can use topic modelling to extract keywords used in reviews to help Disney identify specific issues that concern park visitors. We can build a dictionary and train our topic model using an unsupervised learning algorithm, LDA (Latent Dirichlet Allocation) to uncover hidden patterns in the text</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4382591" cy="191254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1912544"/>
            <a:ext cx="5608140" cy="187216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3784710"/>
            <a:ext cx="9753600" cy="114713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6358" y="5101010"/>
            <a:ext cx="9408924" cy="1955011"/>
          </a:xfrm>
          <a:prstGeom prst="rect">
            <a:avLst/>
          </a:prstGeom>
        </p:spPr>
      </p:pic>
      <p:sp>
        <p:nvSpPr>
          <p:cNvPr name="TextBox 6" id="6"/>
          <p:cNvSpPr txBox="true"/>
          <p:nvPr/>
        </p:nvSpPr>
        <p:spPr>
          <a:xfrm rot="0">
            <a:off x="5608140" y="450914"/>
            <a:ext cx="4096079" cy="973727"/>
          </a:xfrm>
          <a:prstGeom prst="rect">
            <a:avLst/>
          </a:prstGeom>
        </p:spPr>
        <p:txBody>
          <a:bodyPr anchor="t" rtlCol="false" tIns="0" lIns="0" bIns="0" rIns="0">
            <a:spAutoFit/>
          </a:bodyPr>
          <a:lstStyle/>
          <a:p>
            <a:pPr algn="ctr">
              <a:lnSpc>
                <a:spcPts val="1980"/>
              </a:lnSpc>
            </a:pPr>
            <a:r>
              <a:rPr lang="en-US" sz="1414">
                <a:solidFill>
                  <a:srgbClr val="000000"/>
                </a:solidFill>
                <a:latin typeface="Canva Sans"/>
              </a:rPr>
              <a:t>The ideal number of topics is 4. This gave a coherence score of 0.38 and perplexity score of -6.94. Applying this k value, we obtain the top words in each topic: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1" t="0" r="601" b="2925"/>
          <a:stretch>
            <a:fillRect/>
          </a:stretch>
        </p:blipFill>
        <p:spPr>
          <a:xfrm flipH="false" flipV="false" rot="0">
            <a:off x="0" y="0"/>
            <a:ext cx="9753600" cy="5958257"/>
          </a:xfrm>
          <a:prstGeom prst="rect">
            <a:avLst/>
          </a:prstGeom>
        </p:spPr>
      </p:pic>
      <p:sp>
        <p:nvSpPr>
          <p:cNvPr name="TextBox 3" id="3"/>
          <p:cNvSpPr txBox="true"/>
          <p:nvPr/>
        </p:nvSpPr>
        <p:spPr>
          <a:xfrm rot="0">
            <a:off x="3178302" y="6244864"/>
            <a:ext cx="3396996" cy="1070336"/>
          </a:xfrm>
          <a:prstGeom prst="rect">
            <a:avLst/>
          </a:prstGeom>
        </p:spPr>
        <p:txBody>
          <a:bodyPr anchor="t" rtlCol="false" tIns="0" lIns="0" bIns="0" rIns="0">
            <a:spAutoFit/>
          </a:bodyPr>
          <a:lstStyle/>
          <a:p>
            <a:pPr algn="ctr">
              <a:lnSpc>
                <a:spcPts val="7437"/>
              </a:lnSpc>
            </a:pPr>
            <a:r>
              <a:rPr lang="en-US" sz="9297">
                <a:solidFill>
                  <a:srgbClr val="FF9F10"/>
                </a:solidFill>
                <a:latin typeface="Jeepers Bold"/>
              </a:rPr>
              <a:t>BOO!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43328" y="731520"/>
            <a:ext cx="5266944" cy="5852160"/>
          </a:xfrm>
          <a:prstGeom prst="rect">
            <a:avLst/>
          </a:prstGeom>
        </p:spPr>
      </p:pic>
      <p:pic>
        <p:nvPicPr>
          <p:cNvPr name="Picture 3" id="3"/>
          <p:cNvPicPr>
            <a:picLocks noChangeAspect="true"/>
          </p:cNvPicPr>
          <p:nvPr/>
        </p:nvPicPr>
        <p:blipFill>
          <a:blip r:embed="rId3"/>
          <a:srcRect l="133" t="0" r="133" b="0"/>
          <a:stretch>
            <a:fillRect/>
          </a:stretch>
        </p:blipFill>
        <p:spPr>
          <a:xfrm flipH="false" flipV="false" rot="0">
            <a:off x="5845820" y="3396965"/>
            <a:ext cx="3907780" cy="3918235"/>
          </a:xfrm>
          <a:prstGeom prst="rect">
            <a:avLst/>
          </a:prstGeom>
        </p:spPr>
      </p:pic>
      <p:sp>
        <p:nvSpPr>
          <p:cNvPr name="TextBox 4" id="4"/>
          <p:cNvSpPr txBox="true"/>
          <p:nvPr/>
        </p:nvSpPr>
        <p:spPr>
          <a:xfrm rot="0">
            <a:off x="141209" y="766050"/>
            <a:ext cx="8880871" cy="1813481"/>
          </a:xfrm>
          <a:prstGeom prst="rect">
            <a:avLst/>
          </a:prstGeom>
        </p:spPr>
        <p:txBody>
          <a:bodyPr anchor="t" rtlCol="false" tIns="0" lIns="0" bIns="0" rIns="0">
            <a:spAutoFit/>
          </a:bodyPr>
          <a:lstStyle/>
          <a:p>
            <a:pPr>
              <a:lnSpc>
                <a:spcPts val="2419"/>
              </a:lnSpc>
            </a:pPr>
            <a:r>
              <a:rPr lang="en-US" sz="1728">
                <a:solidFill>
                  <a:srgbClr val="000000"/>
                </a:solidFill>
                <a:latin typeface="Canva Sans"/>
              </a:rPr>
              <a:t>From our topic model, we were able to obtain top keywords from each topic:</a:t>
            </a:r>
          </a:p>
          <a:p>
            <a:pPr>
              <a:lnSpc>
                <a:spcPts val="2419"/>
              </a:lnSpc>
            </a:pPr>
            <a:r>
              <a:rPr lang="en-US" sz="1728">
                <a:solidFill>
                  <a:srgbClr val="000000"/>
                </a:solidFill>
                <a:latin typeface="Canva Sans"/>
              </a:rPr>
              <a:t>44.4% of tokens about park, rides,go and get.</a:t>
            </a:r>
          </a:p>
          <a:p>
            <a:pPr>
              <a:lnSpc>
                <a:spcPts val="2419"/>
              </a:lnSpc>
            </a:pPr>
            <a:r>
              <a:rPr lang="en-US" sz="1728">
                <a:solidFill>
                  <a:srgbClr val="000000"/>
                </a:solidFill>
                <a:latin typeface="Canva Sans"/>
              </a:rPr>
              <a:t>41.9% of tokens about positive and fun family park experience.</a:t>
            </a:r>
          </a:p>
          <a:p>
            <a:pPr>
              <a:lnSpc>
                <a:spcPts val="2419"/>
              </a:lnSpc>
            </a:pPr>
            <a:r>
              <a:rPr lang="en-US" sz="1728">
                <a:solidFill>
                  <a:srgbClr val="000000"/>
                </a:solidFill>
                <a:latin typeface="Canva Sans"/>
              </a:rPr>
              <a:t>9.9% of tokens about fast passes, restaurant, hotels and bookings.</a:t>
            </a:r>
          </a:p>
          <a:p>
            <a:pPr>
              <a:lnSpc>
                <a:spcPts val="2419"/>
              </a:lnSpc>
            </a:pPr>
            <a:r>
              <a:rPr lang="en-US" sz="1728">
                <a:solidFill>
                  <a:srgbClr val="000000"/>
                </a:solidFill>
                <a:latin typeface="Canva Sans"/>
              </a:rPr>
              <a:t>3.8% of tokens about customer service, maintainance, staff and behaviour.</a:t>
            </a:r>
          </a:p>
          <a:p>
            <a:pPr algn="ctr">
              <a:lnSpc>
                <a:spcPts val="2419"/>
              </a:lnSpc>
            </a:pPr>
          </a:p>
        </p:txBody>
      </p:sp>
      <p:sp>
        <p:nvSpPr>
          <p:cNvPr name="TextBox 5" id="5"/>
          <p:cNvSpPr txBox="true"/>
          <p:nvPr/>
        </p:nvSpPr>
        <p:spPr>
          <a:xfrm rot="0">
            <a:off x="141209" y="3148998"/>
            <a:ext cx="6115192" cy="1609763"/>
          </a:xfrm>
          <a:prstGeom prst="rect">
            <a:avLst/>
          </a:prstGeom>
        </p:spPr>
        <p:txBody>
          <a:bodyPr anchor="t" rtlCol="false" tIns="0" lIns="0" bIns="0" rIns="0">
            <a:spAutoFit/>
          </a:bodyPr>
          <a:lstStyle/>
          <a:p>
            <a:pPr>
              <a:lnSpc>
                <a:spcPts val="2622"/>
              </a:lnSpc>
            </a:pPr>
            <a:r>
              <a:rPr lang="en-US" sz="1873">
                <a:solidFill>
                  <a:srgbClr val="000000"/>
                </a:solidFill>
                <a:latin typeface="Canva Sans"/>
              </a:rPr>
              <a:t>By finding key topics, Disney can pinpoint specific areas they can improve to enhance visitor experience. The same technique can be applied to analyze reviews where sentiment is negative in order to find problems that occur in the theme parks.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458370" y="911964"/>
            <a:ext cx="5408745" cy="543840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29301" y="1736033"/>
            <a:ext cx="3769596" cy="379027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869779" y="2170367"/>
            <a:ext cx="2905667" cy="2921603"/>
          </a:xfrm>
          <a:prstGeom prst="rect">
            <a:avLst/>
          </a:prstGeom>
        </p:spPr>
      </p:pic>
      <p:sp>
        <p:nvSpPr>
          <p:cNvPr name="TextBox 5" id="5"/>
          <p:cNvSpPr txBox="true"/>
          <p:nvPr/>
        </p:nvSpPr>
        <p:spPr>
          <a:xfrm rot="0">
            <a:off x="1169158" y="2218760"/>
            <a:ext cx="6266503" cy="1970887"/>
          </a:xfrm>
          <a:prstGeom prst="rect">
            <a:avLst/>
          </a:prstGeom>
        </p:spPr>
        <p:txBody>
          <a:bodyPr anchor="t" rtlCol="false" tIns="0" lIns="0" bIns="0" rIns="0">
            <a:spAutoFit/>
          </a:bodyPr>
          <a:lstStyle/>
          <a:p>
            <a:pPr>
              <a:lnSpc>
                <a:spcPts val="7545"/>
              </a:lnSpc>
            </a:pPr>
            <a:r>
              <a:rPr lang="en-US" sz="7942" spc="-397">
                <a:solidFill>
                  <a:srgbClr val="FFFFFF"/>
                </a:solidFill>
                <a:latin typeface="League Spartan"/>
              </a:rPr>
              <a:t>Classification </a:t>
            </a:r>
          </a:p>
          <a:p>
            <a:pPr algn="l">
              <a:lnSpc>
                <a:spcPts val="7545"/>
              </a:lnSpc>
            </a:pPr>
            <a:r>
              <a:rPr lang="en-US" sz="7942" spc="-397">
                <a:solidFill>
                  <a:srgbClr val="FFFFFF"/>
                </a:solidFill>
                <a:latin typeface="League Spartan"/>
              </a:rPr>
              <a:t>Modeling</a:t>
            </a:r>
          </a:p>
        </p:txBody>
      </p:sp>
      <p:sp>
        <p:nvSpPr>
          <p:cNvPr name="TextBox 6" id="6"/>
          <p:cNvSpPr txBox="true"/>
          <p:nvPr/>
        </p:nvSpPr>
        <p:spPr>
          <a:xfrm rot="0">
            <a:off x="1754371" y="6335703"/>
            <a:ext cx="4805847" cy="247977"/>
          </a:xfrm>
          <a:prstGeom prst="rect">
            <a:avLst/>
          </a:prstGeom>
        </p:spPr>
        <p:txBody>
          <a:bodyPr anchor="t" rtlCol="false" tIns="0" lIns="0" bIns="0" rIns="0">
            <a:spAutoFit/>
          </a:bodyPr>
          <a:lstStyle/>
          <a:p>
            <a:pPr>
              <a:lnSpc>
                <a:spcPts val="1970"/>
              </a:lnSpc>
            </a:pPr>
            <a:r>
              <a:rPr lang="en-US" sz="1459" spc="218">
                <a:solidFill>
                  <a:srgbClr val="FFFFFF"/>
                </a:solidFill>
                <a:latin typeface="Montserrat Classic Bold"/>
              </a:rPr>
              <a:t>USING LSTM  AND  SVM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2437"/>
          <a:stretch>
            <a:fillRect/>
          </a:stretch>
        </p:blipFill>
        <p:spPr>
          <a:xfrm flipH="false" flipV="false" rot="0">
            <a:off x="0" y="1672121"/>
            <a:ext cx="3778167" cy="564307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778167" y="1672121"/>
            <a:ext cx="5824549" cy="3180118"/>
          </a:xfrm>
          <a:prstGeom prst="rect">
            <a:avLst/>
          </a:prstGeom>
        </p:spPr>
      </p:pic>
      <p:pic>
        <p:nvPicPr>
          <p:cNvPr name="Picture 4" id="4"/>
          <p:cNvPicPr>
            <a:picLocks noChangeAspect="true"/>
          </p:cNvPicPr>
          <p:nvPr/>
        </p:nvPicPr>
        <p:blipFill>
          <a:blip r:embed="rId4"/>
          <a:srcRect l="0" t="1213" r="0" b="1213"/>
          <a:stretch>
            <a:fillRect/>
          </a:stretch>
        </p:blipFill>
        <p:spPr>
          <a:xfrm flipH="false" flipV="false" rot="0">
            <a:off x="3866229" y="4852239"/>
            <a:ext cx="4577905" cy="2395116"/>
          </a:xfrm>
          <a:prstGeom prst="rect">
            <a:avLst/>
          </a:prstGeom>
        </p:spPr>
      </p:pic>
      <p:grpSp>
        <p:nvGrpSpPr>
          <p:cNvPr name="Group 5" id="5"/>
          <p:cNvGrpSpPr/>
          <p:nvPr/>
        </p:nvGrpSpPr>
        <p:grpSpPr>
          <a:xfrm rot="0">
            <a:off x="1309465" y="-185738"/>
            <a:ext cx="7134669" cy="1857858"/>
            <a:chOff x="0" y="0"/>
            <a:chExt cx="9512893" cy="2477144"/>
          </a:xfrm>
        </p:grpSpPr>
        <p:sp>
          <p:nvSpPr>
            <p:cNvPr name="TextBox 6" id="6"/>
            <p:cNvSpPr txBox="true"/>
            <p:nvPr/>
          </p:nvSpPr>
          <p:spPr>
            <a:xfrm rot="0">
              <a:off x="0" y="104775"/>
              <a:ext cx="9512893" cy="1129054"/>
            </a:xfrm>
            <a:prstGeom prst="rect">
              <a:avLst/>
            </a:prstGeom>
          </p:spPr>
          <p:txBody>
            <a:bodyPr anchor="t" rtlCol="false" tIns="0" lIns="0" bIns="0" rIns="0">
              <a:spAutoFit/>
            </a:bodyPr>
            <a:lstStyle/>
            <a:p>
              <a:pPr algn="ctr">
                <a:lnSpc>
                  <a:spcPts val="6064"/>
                </a:lnSpc>
              </a:pPr>
              <a:r>
                <a:rPr lang="en-US" sz="6125">
                  <a:solidFill>
                    <a:srgbClr val="000000"/>
                  </a:solidFill>
                  <a:latin typeface="Chewy"/>
                </a:rPr>
                <a:t>Text Preprocessing</a:t>
              </a:r>
            </a:p>
          </p:txBody>
        </p:sp>
        <p:sp>
          <p:nvSpPr>
            <p:cNvPr name="TextBox 7" id="7"/>
            <p:cNvSpPr txBox="true"/>
            <p:nvPr/>
          </p:nvSpPr>
          <p:spPr>
            <a:xfrm rot="0">
              <a:off x="0" y="1503689"/>
              <a:ext cx="9512893" cy="973455"/>
            </a:xfrm>
            <a:prstGeom prst="rect">
              <a:avLst/>
            </a:prstGeom>
          </p:spPr>
          <p:txBody>
            <a:bodyPr anchor="t" rtlCol="false" tIns="0" lIns="0" bIns="0" rIns="0">
              <a:spAutoFit/>
            </a:bodyPr>
            <a:lstStyle/>
            <a:p>
              <a:pPr algn="ctr">
                <a:lnSpc>
                  <a:spcPts val="2970"/>
                </a:lnSpc>
              </a:pPr>
              <a:r>
                <a:rPr lang="en-US" sz="2250" spc="409">
                  <a:solidFill>
                    <a:srgbClr val="000000"/>
                  </a:solidFill>
                  <a:latin typeface="League Spartan"/>
                </a:rPr>
                <a:t>BEFOR WE BUILD THE MODEL WE HAVE TO CLEAN THE TEXT </a:t>
              </a:r>
            </a:p>
          </p:txBody>
        </p:sp>
      </p:grpSp>
      <p:sp>
        <p:nvSpPr>
          <p:cNvPr name="TextBox 8" id="8"/>
          <p:cNvSpPr txBox="true"/>
          <p:nvPr/>
        </p:nvSpPr>
        <p:spPr>
          <a:xfrm rot="-206426">
            <a:off x="7980967" y="6011313"/>
            <a:ext cx="1583247" cy="1257637"/>
          </a:xfrm>
          <a:prstGeom prst="rect">
            <a:avLst/>
          </a:prstGeom>
        </p:spPr>
        <p:txBody>
          <a:bodyPr anchor="t" rtlCol="false" tIns="0" lIns="0" bIns="0" rIns="0">
            <a:spAutoFit/>
          </a:bodyPr>
          <a:lstStyle/>
          <a:p>
            <a:pPr algn="ctr">
              <a:lnSpc>
                <a:spcPts val="4246"/>
              </a:lnSpc>
            </a:pPr>
            <a:r>
              <a:rPr lang="en-US" sz="8492">
                <a:solidFill>
                  <a:srgbClr val="FF0099"/>
                </a:solidFill>
                <a:latin typeface="Jonathan Bold"/>
              </a:rPr>
              <a:t>clean text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CE2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33065" y="5098969"/>
            <a:ext cx="1817009" cy="1817009"/>
            <a:chOff x="0" y="0"/>
            <a:chExt cx="6350000" cy="6350000"/>
          </a:xfrm>
        </p:grpSpPr>
        <p:sp>
          <p:nvSpPr>
            <p:cNvPr name="Freeform 3" id="3"/>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C9A8"/>
            </a:solidFill>
          </p:spPr>
        </p:sp>
      </p:grpSp>
      <p:grpSp>
        <p:nvGrpSpPr>
          <p:cNvPr name="Group 4" id="4"/>
          <p:cNvGrpSpPr>
            <a:grpSpLocks noChangeAspect="true"/>
          </p:cNvGrpSpPr>
          <p:nvPr/>
        </p:nvGrpSpPr>
        <p:grpSpPr>
          <a:xfrm rot="0">
            <a:off x="7086600" y="4667250"/>
            <a:ext cx="4058928" cy="4058928"/>
            <a:chOff x="0" y="0"/>
            <a:chExt cx="6350000" cy="6350000"/>
          </a:xfrm>
        </p:grpSpPr>
        <p:sp>
          <p:nvSpPr>
            <p:cNvPr name="Freeform 5" id="5"/>
            <p:cNvSpPr/>
            <p:nvPr/>
          </p:nvSpPr>
          <p:spPr>
            <a:xfrm>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C9A8"/>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927148">
            <a:off x="587497" y="6069780"/>
            <a:ext cx="1393515" cy="1393515"/>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975527">
            <a:off x="-812291" y="3138066"/>
            <a:ext cx="1378329" cy="1378329"/>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31095">
            <a:off x="3599339" y="-572686"/>
            <a:ext cx="998607" cy="9986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67955" y="1888305"/>
            <a:ext cx="2046987" cy="507478"/>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370814">
            <a:off x="8498328" y="656651"/>
            <a:ext cx="1259044" cy="1259044"/>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982587" y="1872437"/>
            <a:ext cx="3616906" cy="705318"/>
          </a:xfrm>
          <a:prstGeom prst="rect">
            <a:avLst/>
          </a:prstGeom>
        </p:spPr>
      </p:pic>
      <p:pic>
        <p:nvPicPr>
          <p:cNvPr name="Picture 12" id="12"/>
          <p:cNvPicPr>
            <a:picLocks noChangeAspect="true"/>
          </p:cNvPicPr>
          <p:nvPr/>
        </p:nvPicPr>
        <p:blipFill>
          <a:blip r:embed="rId6"/>
          <a:srcRect l="0" t="2623" r="0" b="2623"/>
          <a:stretch>
            <a:fillRect/>
          </a:stretch>
        </p:blipFill>
        <p:spPr>
          <a:xfrm flipH="false" flipV="false" rot="0">
            <a:off x="0" y="4727047"/>
            <a:ext cx="8405202" cy="1783966"/>
          </a:xfrm>
          <a:prstGeom prst="rect">
            <a:avLst/>
          </a:prstGeom>
        </p:spPr>
      </p:pic>
      <p:sp>
        <p:nvSpPr>
          <p:cNvPr name="TextBox 13" id="13"/>
          <p:cNvSpPr txBox="true"/>
          <p:nvPr/>
        </p:nvSpPr>
        <p:spPr>
          <a:xfrm rot="0">
            <a:off x="7197544" y="5391706"/>
            <a:ext cx="4972050" cy="2955449"/>
          </a:xfrm>
          <a:prstGeom prst="rect">
            <a:avLst/>
          </a:prstGeom>
        </p:spPr>
        <p:txBody>
          <a:bodyPr anchor="t" rtlCol="false" tIns="0" lIns="0" bIns="0" rIns="0">
            <a:spAutoFit/>
          </a:bodyPr>
          <a:lstStyle/>
          <a:p>
            <a:pPr algn="r">
              <a:lnSpc>
                <a:spcPts val="21755"/>
              </a:lnSpc>
            </a:pPr>
            <a:r>
              <a:rPr lang="en-US" sz="23143">
                <a:solidFill>
                  <a:srgbClr val="000000"/>
                </a:solidFill>
                <a:latin typeface="Peace Sans"/>
              </a:rPr>
              <a:t>02</a:t>
            </a:r>
          </a:p>
        </p:txBody>
      </p:sp>
      <p:sp>
        <p:nvSpPr>
          <p:cNvPr name="TextBox 14" id="14"/>
          <p:cNvSpPr txBox="true"/>
          <p:nvPr/>
        </p:nvSpPr>
        <p:spPr>
          <a:xfrm rot="0">
            <a:off x="810442" y="2624397"/>
            <a:ext cx="3780947" cy="1702181"/>
          </a:xfrm>
          <a:prstGeom prst="rect">
            <a:avLst/>
          </a:prstGeom>
        </p:spPr>
        <p:txBody>
          <a:bodyPr anchor="t" rtlCol="false" tIns="0" lIns="0" bIns="0" rIns="0">
            <a:spAutoFit/>
          </a:bodyPr>
          <a:lstStyle/>
          <a:p>
            <a:pPr>
              <a:lnSpc>
                <a:spcPts val="2253"/>
              </a:lnSpc>
            </a:pPr>
            <a:r>
              <a:rPr lang="en-US" sz="1609" spc="64">
                <a:solidFill>
                  <a:srgbClr val="000000"/>
                </a:solidFill>
                <a:latin typeface="Montserrat Classic"/>
              </a:rPr>
              <a:t>Converts text into a numerical representation by counting the frequency of each word in the text and creating a matrix, which is commonly used in text preprocessing and analysis.</a:t>
            </a:r>
          </a:p>
        </p:txBody>
      </p:sp>
      <p:sp>
        <p:nvSpPr>
          <p:cNvPr name="TextBox 15" id="15"/>
          <p:cNvSpPr txBox="true"/>
          <p:nvPr/>
        </p:nvSpPr>
        <p:spPr>
          <a:xfrm rot="0">
            <a:off x="125204" y="916403"/>
            <a:ext cx="4588126" cy="411207"/>
          </a:xfrm>
          <a:prstGeom prst="rect">
            <a:avLst/>
          </a:prstGeom>
        </p:spPr>
        <p:txBody>
          <a:bodyPr anchor="t" rtlCol="false" tIns="0" lIns="0" bIns="0" rIns="0">
            <a:spAutoFit/>
          </a:bodyPr>
          <a:lstStyle/>
          <a:p>
            <a:pPr>
              <a:lnSpc>
                <a:spcPts val="3029"/>
              </a:lnSpc>
            </a:pPr>
            <a:r>
              <a:rPr lang="en-US" sz="3222">
                <a:solidFill>
                  <a:srgbClr val="000000"/>
                </a:solidFill>
                <a:latin typeface="Peace Sans"/>
              </a:rPr>
              <a:t>CONTVECTORIZER</a:t>
            </a:r>
          </a:p>
        </p:txBody>
      </p:sp>
      <p:sp>
        <p:nvSpPr>
          <p:cNvPr name="TextBox 16" id="16"/>
          <p:cNvSpPr txBox="true"/>
          <p:nvPr/>
        </p:nvSpPr>
        <p:spPr>
          <a:xfrm rot="0">
            <a:off x="1086573" y="1918887"/>
            <a:ext cx="1809750" cy="503800"/>
          </a:xfrm>
          <a:prstGeom prst="rect">
            <a:avLst/>
          </a:prstGeom>
        </p:spPr>
        <p:txBody>
          <a:bodyPr anchor="t" rtlCol="false" tIns="0" lIns="0" bIns="0" rIns="0">
            <a:spAutoFit/>
          </a:bodyPr>
          <a:lstStyle/>
          <a:p>
            <a:pPr>
              <a:lnSpc>
                <a:spcPts val="1326"/>
              </a:lnSpc>
            </a:pPr>
            <a:r>
              <a:rPr lang="en-US" sz="1411" spc="211">
                <a:solidFill>
                  <a:srgbClr val="FFCE2B"/>
                </a:solidFill>
                <a:latin typeface="Montserrat Classic"/>
              </a:rPr>
              <a:t>WORD FREQUENCY ANALYSIS</a:t>
            </a:r>
          </a:p>
        </p:txBody>
      </p:sp>
      <p:sp>
        <p:nvSpPr>
          <p:cNvPr name="TextBox 17" id="17"/>
          <p:cNvSpPr txBox="true"/>
          <p:nvPr/>
        </p:nvSpPr>
        <p:spPr>
          <a:xfrm rot="0">
            <a:off x="4985782" y="2619715"/>
            <a:ext cx="4372624" cy="1987931"/>
          </a:xfrm>
          <a:prstGeom prst="rect">
            <a:avLst/>
          </a:prstGeom>
        </p:spPr>
        <p:txBody>
          <a:bodyPr anchor="t" rtlCol="false" tIns="0" lIns="0" bIns="0" rIns="0">
            <a:spAutoFit/>
          </a:bodyPr>
          <a:lstStyle/>
          <a:p>
            <a:pPr>
              <a:lnSpc>
                <a:spcPts val="2253"/>
              </a:lnSpc>
            </a:pPr>
            <a:r>
              <a:rPr lang="en-US" sz="1609" spc="64">
                <a:solidFill>
                  <a:srgbClr val="000000"/>
                </a:solidFill>
                <a:latin typeface="Montserrat Classic"/>
              </a:rPr>
              <a:t>A weighting scheme that measures the importance of each word in a document based on its frequency and rarity in the corpus, often used in information retrieval and text classification tasks to rank and classify documents.</a:t>
            </a:r>
          </a:p>
        </p:txBody>
      </p:sp>
      <p:sp>
        <p:nvSpPr>
          <p:cNvPr name="TextBox 18" id="18"/>
          <p:cNvSpPr txBox="true"/>
          <p:nvPr/>
        </p:nvSpPr>
        <p:spPr>
          <a:xfrm rot="0">
            <a:off x="4876800" y="862139"/>
            <a:ext cx="4641488" cy="424034"/>
          </a:xfrm>
          <a:prstGeom prst="rect">
            <a:avLst/>
          </a:prstGeom>
        </p:spPr>
        <p:txBody>
          <a:bodyPr anchor="t" rtlCol="false" tIns="0" lIns="0" bIns="0" rIns="0">
            <a:spAutoFit/>
          </a:bodyPr>
          <a:lstStyle/>
          <a:p>
            <a:pPr>
              <a:lnSpc>
                <a:spcPts val="3123"/>
              </a:lnSpc>
            </a:pPr>
            <a:r>
              <a:rPr lang="en-US" sz="3322">
                <a:solidFill>
                  <a:srgbClr val="000000"/>
                </a:solidFill>
                <a:latin typeface="Peace Sans"/>
              </a:rPr>
              <a:t>TFIDFVECTORIZER</a:t>
            </a:r>
          </a:p>
        </p:txBody>
      </p:sp>
      <p:sp>
        <p:nvSpPr>
          <p:cNvPr name="TextBox 19" id="19"/>
          <p:cNvSpPr txBox="true"/>
          <p:nvPr/>
        </p:nvSpPr>
        <p:spPr>
          <a:xfrm rot="0">
            <a:off x="4985782" y="1924632"/>
            <a:ext cx="3613712" cy="650357"/>
          </a:xfrm>
          <a:prstGeom prst="rect">
            <a:avLst/>
          </a:prstGeom>
        </p:spPr>
        <p:txBody>
          <a:bodyPr anchor="t" rtlCol="false" tIns="0" lIns="0" bIns="0" rIns="0">
            <a:spAutoFit/>
          </a:bodyPr>
          <a:lstStyle/>
          <a:p>
            <a:pPr>
              <a:lnSpc>
                <a:spcPts val="1702"/>
              </a:lnSpc>
            </a:pPr>
            <a:r>
              <a:rPr lang="en-US" sz="1811" spc="271">
                <a:solidFill>
                  <a:srgbClr val="FFCE2B"/>
                </a:solidFill>
                <a:latin typeface="Montserrat Classic"/>
              </a:rPr>
              <a:t>TERM FREQUENCY-INVERSE DOCUMENT FREQUENCY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0739" y="3391978"/>
            <a:ext cx="10115077" cy="3923222"/>
          </a:xfrm>
          <a:prstGeom prst="rect">
            <a:avLst/>
          </a:prstGeom>
        </p:spPr>
      </p:pic>
      <p:pic>
        <p:nvPicPr>
          <p:cNvPr name="Picture 3" id="3"/>
          <p:cNvPicPr>
            <a:picLocks noChangeAspect="true"/>
          </p:cNvPicPr>
          <p:nvPr/>
        </p:nvPicPr>
        <p:blipFill>
          <a:blip r:embed="rId4"/>
          <a:srcRect l="0" t="2988" r="0" b="0"/>
          <a:stretch>
            <a:fillRect/>
          </a:stretch>
        </p:blipFill>
        <p:spPr>
          <a:xfrm flipH="false" flipV="false" rot="0">
            <a:off x="7588347" y="0"/>
            <a:ext cx="2165253" cy="3391978"/>
          </a:xfrm>
          <a:prstGeom prst="rect">
            <a:avLst/>
          </a:prstGeom>
        </p:spPr>
      </p:pic>
      <p:sp>
        <p:nvSpPr>
          <p:cNvPr name="TextBox 4" id="4"/>
          <p:cNvSpPr txBox="true"/>
          <p:nvPr/>
        </p:nvSpPr>
        <p:spPr>
          <a:xfrm rot="0">
            <a:off x="322543" y="3574432"/>
            <a:ext cx="8445258" cy="3620893"/>
          </a:xfrm>
          <a:prstGeom prst="rect">
            <a:avLst/>
          </a:prstGeom>
        </p:spPr>
        <p:txBody>
          <a:bodyPr anchor="t" rtlCol="false" tIns="0" lIns="0" bIns="0" rIns="0">
            <a:spAutoFit/>
          </a:bodyPr>
          <a:lstStyle/>
          <a:p>
            <a:pPr>
              <a:lnSpc>
                <a:spcPts val="2919"/>
              </a:lnSpc>
            </a:pPr>
            <a:r>
              <a:rPr lang="en-US" sz="2317" spc="23">
                <a:solidFill>
                  <a:srgbClr val="000000"/>
                </a:solidFill>
                <a:latin typeface="Montserrat Classic"/>
              </a:rPr>
              <a:t>Though this NLP study, I wish to identify customer sentiment regarding Disney Land experience based on reviews by visitors. The reviews are from three locations of Disney Land at California, Paris, and Hong Kong.</a:t>
            </a:r>
          </a:p>
          <a:p>
            <a:pPr>
              <a:lnSpc>
                <a:spcPts val="2919"/>
              </a:lnSpc>
            </a:pPr>
            <a:r>
              <a:rPr lang="en-US" sz="2317" spc="23">
                <a:solidFill>
                  <a:srgbClr val="000000"/>
                </a:solidFill>
                <a:latin typeface="Montserrat Classic"/>
              </a:rPr>
              <a:t>I used Textblob, Vader, NRCLex, spacy, genism libraries in python to carry out sentiment analysis, emotion detection, and n-gram associations. I have also done topic modelling using which we can Identify visitor pain points and improve park experience</a:t>
            </a:r>
          </a:p>
          <a:p>
            <a:pPr>
              <a:lnSpc>
                <a:spcPts val="2919"/>
              </a:lnSpc>
            </a:pPr>
          </a:p>
        </p:txBody>
      </p:sp>
      <p:sp>
        <p:nvSpPr>
          <p:cNvPr name="TextBox 5" id="5"/>
          <p:cNvSpPr txBox="true"/>
          <p:nvPr/>
        </p:nvSpPr>
        <p:spPr>
          <a:xfrm rot="0">
            <a:off x="771770" y="309800"/>
            <a:ext cx="4183866" cy="3180881"/>
          </a:xfrm>
          <a:prstGeom prst="rect">
            <a:avLst/>
          </a:prstGeom>
        </p:spPr>
        <p:txBody>
          <a:bodyPr anchor="t" rtlCol="false" tIns="0" lIns="0" bIns="0" rIns="0">
            <a:spAutoFit/>
          </a:bodyPr>
          <a:lstStyle/>
          <a:p>
            <a:pPr>
              <a:lnSpc>
                <a:spcPts val="8459"/>
              </a:lnSpc>
            </a:pPr>
            <a:r>
              <a:rPr lang="en-US" sz="6608">
                <a:solidFill>
                  <a:srgbClr val="000000"/>
                </a:solidFill>
                <a:latin typeface="Peace Sans"/>
              </a:rPr>
              <a:t>Project Goal</a:t>
            </a:r>
          </a:p>
          <a:p>
            <a:pPr>
              <a:lnSpc>
                <a:spcPts val="845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53" r="0" b="0"/>
          <a:stretch>
            <a:fillRect/>
          </a:stretch>
        </p:blipFill>
        <p:spPr>
          <a:xfrm flipH="false" flipV="false" rot="0">
            <a:off x="1592150" y="1083489"/>
            <a:ext cx="9474239" cy="6168994"/>
          </a:xfrm>
          <a:prstGeom prst="rect">
            <a:avLst/>
          </a:prstGeom>
        </p:spPr>
      </p:pic>
      <p:sp>
        <p:nvSpPr>
          <p:cNvPr name="TextBox 3" id="3"/>
          <p:cNvSpPr txBox="true"/>
          <p:nvPr/>
        </p:nvSpPr>
        <p:spPr>
          <a:xfrm rot="0">
            <a:off x="0" y="45426"/>
            <a:ext cx="2609978" cy="1195550"/>
          </a:xfrm>
          <a:prstGeom prst="rect">
            <a:avLst/>
          </a:prstGeom>
        </p:spPr>
        <p:txBody>
          <a:bodyPr anchor="t" rtlCol="false" tIns="0" lIns="0" bIns="0" rIns="0">
            <a:spAutoFit/>
          </a:bodyPr>
          <a:lstStyle/>
          <a:p>
            <a:pPr algn="ctr">
              <a:lnSpc>
                <a:spcPts val="6914"/>
              </a:lnSpc>
              <a:spcBef>
                <a:spcPct val="0"/>
              </a:spcBef>
            </a:pPr>
            <a:r>
              <a:rPr lang="en-US" sz="9219">
                <a:solidFill>
                  <a:srgbClr val="7843E6"/>
                </a:solidFill>
                <a:latin typeface="Bungee"/>
              </a:rPr>
              <a:t>SVM</a:t>
            </a:r>
          </a:p>
        </p:txBody>
      </p:sp>
      <p:grpSp>
        <p:nvGrpSpPr>
          <p:cNvPr name="Group 4" id="4"/>
          <p:cNvGrpSpPr/>
          <p:nvPr/>
        </p:nvGrpSpPr>
        <p:grpSpPr>
          <a:xfrm rot="-5400000">
            <a:off x="-1061666" y="3836111"/>
            <a:ext cx="4240596" cy="2117264"/>
            <a:chOff x="0" y="0"/>
            <a:chExt cx="5654128" cy="2823019"/>
          </a:xfrm>
        </p:grpSpPr>
        <p:sp>
          <p:nvSpPr>
            <p:cNvPr name="TextBox 5" id="5"/>
            <p:cNvSpPr txBox="true"/>
            <p:nvPr/>
          </p:nvSpPr>
          <p:spPr>
            <a:xfrm rot="0">
              <a:off x="0" y="-9525"/>
              <a:ext cx="5654128" cy="2187026"/>
            </a:xfrm>
            <a:prstGeom prst="rect">
              <a:avLst/>
            </a:prstGeom>
          </p:spPr>
          <p:txBody>
            <a:bodyPr anchor="t" rtlCol="false" tIns="0" lIns="0" bIns="0" rIns="0">
              <a:spAutoFit/>
            </a:bodyPr>
            <a:lstStyle/>
            <a:p>
              <a:pPr algn="l">
                <a:lnSpc>
                  <a:spcPts val="10716"/>
                </a:lnSpc>
              </a:pPr>
              <a:r>
                <a:rPr lang="en-US" sz="10716">
                  <a:solidFill>
                    <a:srgbClr val="000000"/>
                  </a:solidFill>
                  <a:latin typeface="Lato Heavy Bold"/>
                </a:rPr>
                <a:t>81</a:t>
              </a:r>
              <a:r>
                <a:rPr lang="en-US" sz="10716">
                  <a:solidFill>
                    <a:srgbClr val="000000"/>
                  </a:solidFill>
                  <a:latin typeface="Lato Heavy Bold"/>
                </a:rPr>
                <a:t>%</a:t>
              </a:r>
            </a:p>
          </p:txBody>
        </p:sp>
        <p:sp>
          <p:nvSpPr>
            <p:cNvPr name="TextBox 6" id="6"/>
            <p:cNvSpPr txBox="true"/>
            <p:nvPr/>
          </p:nvSpPr>
          <p:spPr>
            <a:xfrm rot="0">
              <a:off x="0" y="2343688"/>
              <a:ext cx="5654128" cy="479332"/>
            </a:xfrm>
            <a:prstGeom prst="rect">
              <a:avLst/>
            </a:prstGeom>
          </p:spPr>
          <p:txBody>
            <a:bodyPr anchor="t" rtlCol="false" tIns="0" lIns="0" bIns="0" rIns="0">
              <a:spAutoFit/>
            </a:bodyPr>
            <a:lstStyle/>
            <a:p>
              <a:pPr algn="l">
                <a:lnSpc>
                  <a:spcPts val="3255"/>
                </a:lnSpc>
              </a:pPr>
              <a:r>
                <a:rPr lang="en-US" sz="2100" spc="71">
                  <a:solidFill>
                    <a:srgbClr val="000000"/>
                  </a:solidFill>
                  <a:latin typeface="Arvo"/>
                </a:rPr>
                <a:t>accuracy obtained</a:t>
              </a:r>
            </a:p>
          </p:txBody>
        </p:sp>
      </p:grpSp>
      <p:sp>
        <p:nvSpPr>
          <p:cNvPr name="TextBox 7" id="7"/>
          <p:cNvSpPr txBox="true"/>
          <p:nvPr/>
        </p:nvSpPr>
        <p:spPr>
          <a:xfrm rot="0">
            <a:off x="2025735" y="526097"/>
            <a:ext cx="4497261"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Using  CountVectorizer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083" b="0"/>
          <a:stretch>
            <a:fillRect/>
          </a:stretch>
        </p:blipFill>
        <p:spPr>
          <a:xfrm flipH="false" flipV="false" rot="0">
            <a:off x="0" y="731520"/>
            <a:ext cx="5056062" cy="1845141"/>
          </a:xfrm>
          <a:prstGeom prst="rect">
            <a:avLst/>
          </a:prstGeom>
        </p:spPr>
      </p:pic>
      <p:pic>
        <p:nvPicPr>
          <p:cNvPr name="Picture 3" id="3"/>
          <p:cNvPicPr>
            <a:picLocks noChangeAspect="true"/>
          </p:cNvPicPr>
          <p:nvPr/>
        </p:nvPicPr>
        <p:blipFill>
          <a:blip r:embed="rId3"/>
          <a:srcRect l="0" t="0" r="4383" b="0"/>
          <a:stretch>
            <a:fillRect/>
          </a:stretch>
        </p:blipFill>
        <p:spPr>
          <a:xfrm flipH="false" flipV="false" rot="0">
            <a:off x="-46427" y="2482792"/>
            <a:ext cx="4923227" cy="1381417"/>
          </a:xfrm>
          <a:prstGeom prst="rect">
            <a:avLst/>
          </a:prstGeom>
        </p:spPr>
      </p:pic>
      <p:pic>
        <p:nvPicPr>
          <p:cNvPr name="Picture 4" id="4"/>
          <p:cNvPicPr>
            <a:picLocks noChangeAspect="true"/>
          </p:cNvPicPr>
          <p:nvPr/>
        </p:nvPicPr>
        <p:blipFill>
          <a:blip r:embed="rId4"/>
          <a:srcRect l="0" t="0" r="13873" b="0"/>
          <a:stretch>
            <a:fillRect/>
          </a:stretch>
        </p:blipFill>
        <p:spPr>
          <a:xfrm flipH="false" flipV="false" rot="0">
            <a:off x="-46427" y="3710670"/>
            <a:ext cx="4923227" cy="3604530"/>
          </a:xfrm>
          <a:prstGeom prst="rect">
            <a:avLst/>
          </a:prstGeom>
        </p:spPr>
      </p:pic>
      <p:pic>
        <p:nvPicPr>
          <p:cNvPr name="Picture 5" id="5"/>
          <p:cNvPicPr>
            <a:picLocks noChangeAspect="true"/>
          </p:cNvPicPr>
          <p:nvPr/>
        </p:nvPicPr>
        <p:blipFill>
          <a:blip r:embed="rId5"/>
          <a:srcRect l="0" t="3746" r="0" b="3746"/>
          <a:stretch>
            <a:fillRect/>
          </a:stretch>
        </p:blipFill>
        <p:spPr>
          <a:xfrm flipH="false" flipV="false" rot="0">
            <a:off x="4809649" y="225807"/>
            <a:ext cx="5077707" cy="2821019"/>
          </a:xfrm>
          <a:prstGeom prst="rect">
            <a:avLst/>
          </a:prstGeom>
        </p:spPr>
      </p:pic>
      <p:sp>
        <p:nvSpPr>
          <p:cNvPr name="TextBox 6" id="6"/>
          <p:cNvSpPr txBox="true"/>
          <p:nvPr/>
        </p:nvSpPr>
        <p:spPr>
          <a:xfrm rot="0">
            <a:off x="0" y="0"/>
            <a:ext cx="6953924" cy="968713"/>
          </a:xfrm>
          <a:prstGeom prst="rect">
            <a:avLst/>
          </a:prstGeom>
        </p:spPr>
        <p:txBody>
          <a:bodyPr anchor="t" rtlCol="false" tIns="0" lIns="0" bIns="0" rIns="0">
            <a:spAutoFit/>
          </a:bodyPr>
          <a:lstStyle/>
          <a:p>
            <a:pPr>
              <a:lnSpc>
                <a:spcPts val="7679"/>
              </a:lnSpc>
            </a:pPr>
            <a:r>
              <a:rPr lang="en-US" sz="6399">
                <a:solidFill>
                  <a:srgbClr val="343434"/>
                </a:solidFill>
                <a:latin typeface="HK Grotesk Bold"/>
              </a:rPr>
              <a:t>LSTM</a:t>
            </a:r>
          </a:p>
        </p:txBody>
      </p:sp>
      <p:sp>
        <p:nvSpPr>
          <p:cNvPr name="TextBox 7" id="7"/>
          <p:cNvSpPr txBox="true"/>
          <p:nvPr/>
        </p:nvSpPr>
        <p:spPr>
          <a:xfrm rot="0">
            <a:off x="5142124" y="3845159"/>
            <a:ext cx="4876800" cy="1833245"/>
          </a:xfrm>
          <a:prstGeom prst="rect">
            <a:avLst/>
          </a:prstGeom>
        </p:spPr>
        <p:txBody>
          <a:bodyPr anchor="t" rtlCol="false" tIns="0" lIns="0" bIns="0" rIns="0">
            <a:spAutoFit/>
          </a:bodyPr>
          <a:lstStyle/>
          <a:p>
            <a:pPr>
              <a:lnSpc>
                <a:spcPts val="1680"/>
              </a:lnSpc>
            </a:pPr>
            <a:r>
              <a:rPr lang="en-US" sz="1200">
                <a:solidFill>
                  <a:srgbClr val="343434"/>
                </a:solidFill>
                <a:latin typeface="Canva Sans"/>
              </a:rPr>
              <a:t>The Tokenizer API from TensorFlow Keras can split sentences into words and encode them into integers.</a:t>
            </a:r>
          </a:p>
          <a:p>
            <a:pPr>
              <a:lnSpc>
                <a:spcPts val="1680"/>
              </a:lnSpc>
            </a:pPr>
            <a:r>
              <a:rPr lang="en-US" sz="1200">
                <a:solidFill>
                  <a:srgbClr val="343434"/>
                </a:solidFill>
                <a:latin typeface="Canva Sans"/>
              </a:rPr>
              <a:t>The Tokenizer will perform all the necessary pre-processing steps:</a:t>
            </a:r>
          </a:p>
          <a:p>
            <a:pPr>
              <a:lnSpc>
                <a:spcPts val="1680"/>
              </a:lnSpc>
            </a:pPr>
            <a:r>
              <a:rPr lang="en-US" sz="1200">
                <a:solidFill>
                  <a:srgbClr val="343434"/>
                </a:solidFill>
                <a:latin typeface="Canva Sans"/>
              </a:rPr>
              <a:t>tokenize into word character (word level) num_words for maximum number of unique tokens filter out the punctuation terms convert all words to lower case convert all words to integer index</a:t>
            </a:r>
          </a:p>
          <a:p>
            <a:pPr algn="ctr">
              <a:lnSpc>
                <a:spcPts val="3079"/>
              </a:lnSpc>
            </a:pPr>
          </a:p>
        </p:txBody>
      </p:sp>
      <p:sp>
        <p:nvSpPr>
          <p:cNvPr name="TextBox 8" id="8"/>
          <p:cNvSpPr txBox="true"/>
          <p:nvPr/>
        </p:nvSpPr>
        <p:spPr>
          <a:xfrm rot="0">
            <a:off x="4962862" y="5874059"/>
            <a:ext cx="4924493" cy="1371617"/>
          </a:xfrm>
          <a:prstGeom prst="rect">
            <a:avLst/>
          </a:prstGeom>
        </p:spPr>
        <p:txBody>
          <a:bodyPr anchor="t" rtlCol="false" tIns="0" lIns="0" bIns="0" rIns="0">
            <a:spAutoFit/>
          </a:bodyPr>
          <a:lstStyle/>
          <a:p>
            <a:pPr algn="ctr">
              <a:lnSpc>
                <a:spcPts val="3324"/>
              </a:lnSpc>
            </a:pPr>
            <a:r>
              <a:rPr lang="en-US" sz="2374">
                <a:solidFill>
                  <a:srgbClr val="343434"/>
                </a:solidFill>
                <a:latin typeface="Canva Sans"/>
              </a:rPr>
              <a:t> Sequence and padding</a:t>
            </a:r>
          </a:p>
          <a:p>
            <a:pPr algn="ctr">
              <a:lnSpc>
                <a:spcPts val="1924"/>
              </a:lnSpc>
            </a:pPr>
            <a:r>
              <a:rPr lang="en-US" sz="1374">
                <a:solidFill>
                  <a:srgbClr val="343434"/>
                </a:solidFill>
                <a:latin typeface="Canva Sans"/>
              </a:rPr>
              <a:t>The next step : Let’s represent each sentence by sequences of numbers using texts_to_sequencesfrom Tokenizer object. After that, we padded the sequence so that we can have same length of each sequence.</a:t>
            </a:r>
          </a:p>
        </p:txBody>
      </p:sp>
      <p:sp>
        <p:nvSpPr>
          <p:cNvPr name="TextBox 9" id="9"/>
          <p:cNvSpPr txBox="true"/>
          <p:nvPr/>
        </p:nvSpPr>
        <p:spPr>
          <a:xfrm rot="0">
            <a:off x="6445778" y="3337925"/>
            <a:ext cx="1291679" cy="372745"/>
          </a:xfrm>
          <a:prstGeom prst="rect">
            <a:avLst/>
          </a:prstGeom>
        </p:spPr>
        <p:txBody>
          <a:bodyPr anchor="t" rtlCol="false" tIns="0" lIns="0" bIns="0" rIns="0">
            <a:spAutoFit/>
          </a:bodyPr>
          <a:lstStyle/>
          <a:p>
            <a:pPr algn="ctr">
              <a:lnSpc>
                <a:spcPts val="3079"/>
              </a:lnSpc>
            </a:pPr>
            <a:r>
              <a:rPr lang="en-US" sz="2199">
                <a:solidFill>
                  <a:srgbClr val="343434"/>
                </a:solidFill>
                <a:latin typeface="Canva Sans"/>
              </a:rPr>
              <a:t>Tokenizer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248" y="0"/>
            <a:ext cx="9725104" cy="43624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05950" y="4048009"/>
            <a:ext cx="5050769" cy="3267191"/>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345" b="0"/>
          <a:stretch>
            <a:fillRect/>
          </a:stretch>
        </p:blipFill>
        <p:spPr>
          <a:xfrm flipH="false" flipV="false" rot="0">
            <a:off x="-64547" y="0"/>
            <a:ext cx="7889702" cy="384895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3848958"/>
            <a:ext cx="5904534" cy="1992476"/>
          </a:xfrm>
          <a:prstGeom prst="rect">
            <a:avLst/>
          </a:prstGeom>
        </p:spPr>
      </p:pic>
      <p:grpSp>
        <p:nvGrpSpPr>
          <p:cNvPr name="Group 4" id="4"/>
          <p:cNvGrpSpPr/>
          <p:nvPr/>
        </p:nvGrpSpPr>
        <p:grpSpPr>
          <a:xfrm rot="0">
            <a:off x="5983833" y="4513096"/>
            <a:ext cx="4240596" cy="2117264"/>
            <a:chOff x="0" y="0"/>
            <a:chExt cx="5654128" cy="2823019"/>
          </a:xfrm>
        </p:grpSpPr>
        <p:sp>
          <p:nvSpPr>
            <p:cNvPr name="TextBox 5" id="5"/>
            <p:cNvSpPr txBox="true"/>
            <p:nvPr/>
          </p:nvSpPr>
          <p:spPr>
            <a:xfrm rot="0">
              <a:off x="0" y="-9525"/>
              <a:ext cx="5654128" cy="2187026"/>
            </a:xfrm>
            <a:prstGeom prst="rect">
              <a:avLst/>
            </a:prstGeom>
          </p:spPr>
          <p:txBody>
            <a:bodyPr anchor="t" rtlCol="false" tIns="0" lIns="0" bIns="0" rIns="0">
              <a:spAutoFit/>
            </a:bodyPr>
            <a:lstStyle/>
            <a:p>
              <a:pPr algn="l">
                <a:lnSpc>
                  <a:spcPts val="10716"/>
                </a:lnSpc>
              </a:pPr>
              <a:r>
                <a:rPr lang="en-US" sz="10716">
                  <a:solidFill>
                    <a:srgbClr val="000000"/>
                  </a:solidFill>
                  <a:latin typeface="Lato Heavy Bold"/>
                </a:rPr>
                <a:t>83</a:t>
              </a:r>
              <a:r>
                <a:rPr lang="en-US" sz="10716">
                  <a:solidFill>
                    <a:srgbClr val="000000"/>
                  </a:solidFill>
                  <a:latin typeface="Lato Heavy Bold"/>
                </a:rPr>
                <a:t>%</a:t>
              </a:r>
            </a:p>
          </p:txBody>
        </p:sp>
        <p:sp>
          <p:nvSpPr>
            <p:cNvPr name="TextBox 6" id="6"/>
            <p:cNvSpPr txBox="true"/>
            <p:nvPr/>
          </p:nvSpPr>
          <p:spPr>
            <a:xfrm rot="0">
              <a:off x="0" y="2343688"/>
              <a:ext cx="5654128" cy="479332"/>
            </a:xfrm>
            <a:prstGeom prst="rect">
              <a:avLst/>
            </a:prstGeom>
          </p:spPr>
          <p:txBody>
            <a:bodyPr anchor="t" rtlCol="false" tIns="0" lIns="0" bIns="0" rIns="0">
              <a:spAutoFit/>
            </a:bodyPr>
            <a:lstStyle/>
            <a:p>
              <a:pPr algn="l">
                <a:lnSpc>
                  <a:spcPts val="3255"/>
                </a:lnSpc>
              </a:pPr>
              <a:r>
                <a:rPr lang="en-US" sz="2100" spc="71">
                  <a:solidFill>
                    <a:srgbClr val="000000"/>
                  </a:solidFill>
                  <a:latin typeface="Arvo"/>
                </a:rPr>
                <a:t>accuracy obtain</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5338592" cy="341241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6636" y="3776744"/>
            <a:ext cx="5320251" cy="346238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249406" y="532513"/>
            <a:ext cx="3238636" cy="4482272"/>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274535" y="-1652462"/>
            <a:ext cx="3713399" cy="330492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490257">
            <a:off x="3875050" y="6157913"/>
            <a:ext cx="1694641" cy="160567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6148233">
            <a:off x="6406335" y="2597445"/>
            <a:ext cx="4209291" cy="4025134"/>
          </a:xfrm>
          <a:prstGeom prst="rect">
            <a:avLst/>
          </a:prstGeom>
        </p:spPr>
      </p:pic>
      <p:sp>
        <p:nvSpPr>
          <p:cNvPr name="TextBox 5" id="5"/>
          <p:cNvSpPr txBox="true"/>
          <p:nvPr/>
        </p:nvSpPr>
        <p:spPr>
          <a:xfrm rot="0">
            <a:off x="387271" y="150600"/>
            <a:ext cx="5075941" cy="739064"/>
          </a:xfrm>
          <a:prstGeom prst="rect">
            <a:avLst/>
          </a:prstGeom>
        </p:spPr>
        <p:txBody>
          <a:bodyPr anchor="t" rtlCol="false" tIns="0" lIns="0" bIns="0" rIns="0">
            <a:spAutoFit/>
          </a:bodyPr>
          <a:lstStyle/>
          <a:p>
            <a:pPr>
              <a:lnSpc>
                <a:spcPts val="5900"/>
              </a:lnSpc>
            </a:pPr>
            <a:r>
              <a:rPr lang="en-US" sz="5000">
                <a:solidFill>
                  <a:srgbClr val="4D1354"/>
                </a:solidFill>
                <a:latin typeface="HK Grotesk Bold"/>
              </a:rPr>
              <a:t>Futher Analysis</a:t>
            </a:r>
          </a:p>
        </p:txBody>
      </p:sp>
      <p:sp>
        <p:nvSpPr>
          <p:cNvPr name="TextBox 6" id="6"/>
          <p:cNvSpPr txBox="true"/>
          <p:nvPr/>
        </p:nvSpPr>
        <p:spPr>
          <a:xfrm rot="0">
            <a:off x="387271" y="1249415"/>
            <a:ext cx="6642812" cy="1092835"/>
          </a:xfrm>
          <a:prstGeom prst="rect">
            <a:avLst/>
          </a:prstGeom>
        </p:spPr>
        <p:txBody>
          <a:bodyPr anchor="t" rtlCol="false" tIns="0" lIns="0" bIns="0" rIns="0">
            <a:spAutoFit/>
          </a:bodyPr>
          <a:lstStyle/>
          <a:p>
            <a:pPr>
              <a:lnSpc>
                <a:spcPts val="2239"/>
              </a:lnSpc>
              <a:spcBef>
                <a:spcPct val="0"/>
              </a:spcBef>
            </a:pPr>
            <a:r>
              <a:rPr lang="en-US" sz="1599" spc="-15">
                <a:solidFill>
                  <a:srgbClr val="000000"/>
                </a:solidFill>
                <a:latin typeface="Assistant Regular"/>
              </a:rPr>
              <a:t>We can delve deeper on understanding more about </a:t>
            </a:r>
            <a:r>
              <a:rPr lang="en-US" sz="1599" spc="-15">
                <a:solidFill>
                  <a:srgbClr val="000000"/>
                </a:solidFill>
                <a:latin typeface="Assistant Regular Italics"/>
              </a:rPr>
              <a:t>when</a:t>
            </a:r>
            <a:r>
              <a:rPr lang="en-US" sz="1599" spc="-15">
                <a:solidFill>
                  <a:srgbClr val="000000"/>
                </a:solidFill>
                <a:latin typeface="Assistant Regular"/>
              </a:rPr>
              <a:t> common park issues occur by comparing reviews by month. We can also analyze reviews over different years to inform us if each branch attempted to make changes that improved visitor experience</a:t>
            </a:r>
          </a:p>
        </p:txBody>
      </p:sp>
      <p:sp>
        <p:nvSpPr>
          <p:cNvPr name="TextBox 7" id="7"/>
          <p:cNvSpPr txBox="true"/>
          <p:nvPr/>
        </p:nvSpPr>
        <p:spPr>
          <a:xfrm rot="0">
            <a:off x="290451" y="3025506"/>
            <a:ext cx="5075941" cy="739064"/>
          </a:xfrm>
          <a:prstGeom prst="rect">
            <a:avLst/>
          </a:prstGeom>
        </p:spPr>
        <p:txBody>
          <a:bodyPr anchor="t" rtlCol="false" tIns="0" lIns="0" bIns="0" rIns="0">
            <a:spAutoFit/>
          </a:bodyPr>
          <a:lstStyle/>
          <a:p>
            <a:pPr>
              <a:lnSpc>
                <a:spcPts val="5900"/>
              </a:lnSpc>
            </a:pPr>
            <a:r>
              <a:rPr lang="en-US" sz="5000">
                <a:solidFill>
                  <a:srgbClr val="4D1354"/>
                </a:solidFill>
                <a:latin typeface="HK Grotesk Bold"/>
              </a:rPr>
              <a:t>Recommendation</a:t>
            </a:r>
          </a:p>
        </p:txBody>
      </p:sp>
      <p:sp>
        <p:nvSpPr>
          <p:cNvPr name="TextBox 8" id="8"/>
          <p:cNvSpPr txBox="true"/>
          <p:nvPr/>
        </p:nvSpPr>
        <p:spPr>
          <a:xfrm rot="0">
            <a:off x="154508" y="4255127"/>
            <a:ext cx="6642812" cy="1645285"/>
          </a:xfrm>
          <a:prstGeom prst="rect">
            <a:avLst/>
          </a:prstGeom>
        </p:spPr>
        <p:txBody>
          <a:bodyPr anchor="t" rtlCol="false" tIns="0" lIns="0" bIns="0" rIns="0">
            <a:spAutoFit/>
          </a:bodyPr>
          <a:lstStyle/>
          <a:p>
            <a:pPr>
              <a:lnSpc>
                <a:spcPts val="2239"/>
              </a:lnSpc>
              <a:spcBef>
                <a:spcPct val="0"/>
              </a:spcBef>
            </a:pPr>
            <a:r>
              <a:rPr lang="en-US" sz="1599" spc="-15">
                <a:solidFill>
                  <a:srgbClr val="000000"/>
                </a:solidFill>
                <a:latin typeface="Assistant Regular"/>
              </a:rPr>
              <a:t>Many visitor pain points stem from frustration of waiting in line and crowds. A large amount of time is spent standing in line, which irritates people and contributes to a more negative experience. Another common pain point that contributes to the problem with long lines is park capacity — more visitors mean longer wait times for attractions and food. Disney should take steps to alleviate symptoms of a negative park</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03030"/>
        </a:solidFill>
      </p:bgPr>
    </p:bg>
    <p:spTree>
      <p:nvGrpSpPr>
        <p:cNvPr id="1" name=""/>
        <p:cNvGrpSpPr/>
        <p:nvPr/>
      </p:nvGrpSpPr>
      <p:grpSpPr>
        <a:xfrm>
          <a:off x="0" y="0"/>
          <a:ext cx="0" cy="0"/>
          <a:chOff x="0" y="0"/>
          <a:chExt cx="0" cy="0"/>
        </a:xfrm>
      </p:grpSpPr>
      <p:grpSp>
        <p:nvGrpSpPr>
          <p:cNvPr name="Group 2" id="2"/>
          <p:cNvGrpSpPr/>
          <p:nvPr/>
        </p:nvGrpSpPr>
        <p:grpSpPr>
          <a:xfrm rot="0">
            <a:off x="-1426" y="-10951"/>
            <a:ext cx="9779152" cy="7337102"/>
            <a:chOff x="0" y="0"/>
            <a:chExt cx="13038869" cy="9782802"/>
          </a:xfrm>
        </p:grpSpPr>
        <p:pic>
          <p:nvPicPr>
            <p:cNvPr name="Picture 3" id="3"/>
            <p:cNvPicPr>
              <a:picLocks noChangeAspect="true"/>
            </p:cNvPicPr>
            <p:nvPr/>
          </p:nvPicPr>
          <p:blipFill>
            <a:blip r:embed="rId2">
              <a:alphaModFix amt="36000"/>
            </a:blip>
            <a:srcRect l="5599" t="0" r="5599" b="0"/>
            <a:stretch>
              <a:fillRect/>
            </a:stretch>
          </p:blipFill>
          <p:spPr>
            <a:xfrm>
              <a:off x="0" y="0"/>
              <a:ext cx="13038869" cy="9782802"/>
            </a:xfrm>
            <a:prstGeom prst="rect">
              <a:avLst/>
            </a:prstGeom>
          </p:spPr>
        </p:pic>
      </p:grpSp>
      <p:sp>
        <p:nvSpPr>
          <p:cNvPr name="TextBox 4" id="4"/>
          <p:cNvSpPr txBox="true"/>
          <p:nvPr/>
        </p:nvSpPr>
        <p:spPr>
          <a:xfrm rot="0">
            <a:off x="1560066" y="2576026"/>
            <a:ext cx="6629400" cy="1636649"/>
          </a:xfrm>
          <a:prstGeom prst="rect">
            <a:avLst/>
          </a:prstGeom>
        </p:spPr>
        <p:txBody>
          <a:bodyPr anchor="t" rtlCol="false" tIns="0" lIns="0" bIns="0" rIns="0">
            <a:spAutoFit/>
          </a:bodyPr>
          <a:lstStyle/>
          <a:p>
            <a:pPr algn="ctr">
              <a:lnSpc>
                <a:spcPts val="7148"/>
              </a:lnSpc>
            </a:pPr>
            <a:r>
              <a:rPr lang="en-US" sz="6439" spc="128">
                <a:solidFill>
                  <a:srgbClr val="FFFFFF"/>
                </a:solidFill>
                <a:latin typeface="Montserrat Classic Bold"/>
              </a:rPr>
              <a:t>THANKS FOR LISTENING!</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703047" y="1550237"/>
            <a:ext cx="4336602" cy="28575"/>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703047" y="5448757"/>
            <a:ext cx="4336602" cy="28575"/>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8255" r="0" b="8255"/>
          <a:stretch>
            <a:fillRect/>
          </a:stretch>
        </p:blipFill>
        <p:spPr>
          <a:xfrm flipH="false" flipV="false" rot="0">
            <a:off x="-319549" y="-170538"/>
            <a:ext cx="10089033" cy="8423183"/>
          </a:xfrm>
          <a:prstGeom prst="rect">
            <a:avLst/>
          </a:prstGeom>
        </p:spPr>
      </p:pic>
      <p:pic>
        <p:nvPicPr>
          <p:cNvPr name="Picture 3" id="3"/>
          <p:cNvPicPr>
            <a:picLocks noChangeAspect="true"/>
          </p:cNvPicPr>
          <p:nvPr/>
        </p:nvPicPr>
        <p:blipFill>
          <a:blip r:embed="rId4"/>
          <a:srcRect l="1148" t="0" r="7715" b="4343"/>
          <a:stretch>
            <a:fillRect/>
          </a:stretch>
        </p:blipFill>
        <p:spPr>
          <a:xfrm flipH="false" flipV="false" rot="0">
            <a:off x="67191" y="1116354"/>
            <a:ext cx="5558402" cy="5082492"/>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7194546" y="4423135"/>
            <a:ext cx="2487072" cy="2892065"/>
          </a:xfrm>
          <a:prstGeom prst="rect">
            <a:avLst/>
          </a:prstGeom>
        </p:spPr>
      </p:pic>
      <p:sp>
        <p:nvSpPr>
          <p:cNvPr name="TextBox 5" id="5"/>
          <p:cNvSpPr txBox="true"/>
          <p:nvPr/>
        </p:nvSpPr>
        <p:spPr>
          <a:xfrm rot="0">
            <a:off x="5625593" y="181308"/>
            <a:ext cx="4128007" cy="2054399"/>
          </a:xfrm>
          <a:prstGeom prst="rect">
            <a:avLst/>
          </a:prstGeom>
        </p:spPr>
        <p:txBody>
          <a:bodyPr anchor="t" rtlCol="false" tIns="0" lIns="0" bIns="0" rIns="0">
            <a:spAutoFit/>
          </a:bodyPr>
          <a:lstStyle/>
          <a:p>
            <a:pPr algn="r">
              <a:lnSpc>
                <a:spcPts val="8205"/>
              </a:lnSpc>
            </a:pPr>
            <a:r>
              <a:rPr lang="en-US" sz="5860" spc="-175">
                <a:solidFill>
                  <a:srgbClr val="FFFFFF"/>
                </a:solidFill>
                <a:latin typeface="Montserrat Classic"/>
              </a:rPr>
              <a:t>DATASET  :  </a:t>
            </a:r>
          </a:p>
          <a:p>
            <a:pPr algn="r">
              <a:lnSpc>
                <a:spcPts val="8205"/>
              </a:lnSpc>
            </a:pPr>
          </a:p>
        </p:txBody>
      </p:sp>
      <p:sp>
        <p:nvSpPr>
          <p:cNvPr name="TextBox 6" id="6"/>
          <p:cNvSpPr txBox="true"/>
          <p:nvPr/>
        </p:nvSpPr>
        <p:spPr>
          <a:xfrm rot="0">
            <a:off x="5971454" y="1664695"/>
            <a:ext cx="3798030" cy="1941833"/>
          </a:xfrm>
          <a:prstGeom prst="rect">
            <a:avLst/>
          </a:prstGeom>
        </p:spPr>
        <p:txBody>
          <a:bodyPr anchor="t" rtlCol="false" tIns="0" lIns="0" bIns="0" rIns="0">
            <a:spAutoFit/>
          </a:bodyPr>
          <a:lstStyle/>
          <a:p>
            <a:pPr algn="r">
              <a:lnSpc>
                <a:spcPts val="1851"/>
              </a:lnSpc>
            </a:pPr>
            <a:r>
              <a:rPr lang="en-US" sz="1322" spc="-39">
                <a:solidFill>
                  <a:srgbClr val="FFFFFF"/>
                </a:solidFill>
                <a:latin typeface="Montserrat Classic"/>
              </a:rPr>
              <a:t>THE DATASET IS FOUND IN KAGGLE CONTAINING 42,000 REVIEWS FROM TRIPADVISOR ABOUT THREE DISNEYLAND BRANCH LOCATIONS: CALIFORNIA, PARIS, HONG KONG.  </a:t>
            </a:r>
          </a:p>
          <a:p>
            <a:pPr algn="r">
              <a:lnSpc>
                <a:spcPts val="6613"/>
              </a:lnSpc>
            </a:pPr>
          </a:p>
        </p:txBody>
      </p:sp>
      <p:sp>
        <p:nvSpPr>
          <p:cNvPr name="TextBox 7" id="7"/>
          <p:cNvSpPr txBox="true"/>
          <p:nvPr/>
        </p:nvSpPr>
        <p:spPr>
          <a:xfrm rot="0">
            <a:off x="5433978" y="2880408"/>
            <a:ext cx="4247640" cy="1516283"/>
          </a:xfrm>
          <a:prstGeom prst="rect">
            <a:avLst/>
          </a:prstGeom>
        </p:spPr>
        <p:txBody>
          <a:bodyPr anchor="t" rtlCol="false" tIns="0" lIns="0" bIns="0" rIns="0">
            <a:spAutoFit/>
          </a:bodyPr>
          <a:lstStyle/>
          <a:p>
            <a:pPr algn="r">
              <a:lnSpc>
                <a:spcPts val="2020"/>
              </a:lnSpc>
            </a:pPr>
            <a:r>
              <a:rPr lang="en-US" sz="1443" spc="-43">
                <a:solidFill>
                  <a:srgbClr val="FFFFFF"/>
                </a:solidFill>
                <a:latin typeface="Montserrat Classic"/>
              </a:rPr>
              <a:t>THERE ARE 19,406 REVIEWS ABOUT CALIFORNIA, 13,630 ABOUT PARIS, AND 9,620 ABOUT HONG KONG. DATA VARIABLES INCLUDE REVIEW_ID, RATING, YEAR_MONTH, REVIEWER_LOCATION, REVIEW_TEXT, AND DISNEYLAND_BRANCH.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00232" y="124983"/>
            <a:ext cx="4496952" cy="592441"/>
          </a:xfrm>
          <a:prstGeom prst="rect">
            <a:avLst/>
          </a:prstGeom>
        </p:spPr>
        <p:txBody>
          <a:bodyPr anchor="t" rtlCol="false" tIns="0" lIns="0" bIns="0" rIns="0">
            <a:spAutoFit/>
          </a:bodyPr>
          <a:lstStyle/>
          <a:p>
            <a:pPr>
              <a:lnSpc>
                <a:spcPts val="4606"/>
              </a:lnSpc>
            </a:pPr>
            <a:r>
              <a:rPr lang="en-US" sz="4226" spc="1267">
                <a:solidFill>
                  <a:srgbClr val="30176A"/>
                </a:solidFill>
                <a:latin typeface="Open Sans Extra Bold Bold"/>
              </a:rPr>
              <a:t>EDA</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5252345" y="77358"/>
            <a:ext cx="6838176" cy="654162"/>
          </a:xfrm>
          <a:prstGeom prst="rect">
            <a:avLst/>
          </a:prstGeom>
        </p:spPr>
      </p:pic>
      <p:pic>
        <p:nvPicPr>
          <p:cNvPr name="Picture 4" id="4"/>
          <p:cNvPicPr>
            <a:picLocks noChangeAspect="true"/>
          </p:cNvPicPr>
          <p:nvPr/>
        </p:nvPicPr>
        <p:blipFill>
          <a:blip r:embed="rId4"/>
          <a:srcRect l="5311" t="0" r="0" b="0"/>
          <a:stretch>
            <a:fillRect/>
          </a:stretch>
        </p:blipFill>
        <p:spPr>
          <a:xfrm flipH="false" flipV="false" rot="0">
            <a:off x="1473152" y="781193"/>
            <a:ext cx="6526209" cy="4163747"/>
          </a:xfrm>
          <a:prstGeom prst="rect">
            <a:avLst/>
          </a:prstGeom>
        </p:spPr>
      </p:pic>
      <p:sp>
        <p:nvSpPr>
          <p:cNvPr name="TextBox 5" id="5"/>
          <p:cNvSpPr txBox="true"/>
          <p:nvPr/>
        </p:nvSpPr>
        <p:spPr>
          <a:xfrm rot="0">
            <a:off x="1398987" y="4963990"/>
            <a:ext cx="7333832" cy="895651"/>
          </a:xfrm>
          <a:prstGeom prst="rect">
            <a:avLst/>
          </a:prstGeom>
        </p:spPr>
        <p:txBody>
          <a:bodyPr anchor="t" rtlCol="false" tIns="0" lIns="0" bIns="0" rIns="0">
            <a:spAutoFit/>
          </a:bodyPr>
          <a:lstStyle/>
          <a:p>
            <a:pPr>
              <a:lnSpc>
                <a:spcPts val="2423"/>
              </a:lnSpc>
            </a:pPr>
            <a:r>
              <a:rPr lang="en-US" sz="1583" spc="63">
                <a:solidFill>
                  <a:srgbClr val="30176A"/>
                </a:solidFill>
                <a:latin typeface="Merriweather"/>
              </a:rPr>
              <a:t>First step is exploratory data analysis (EDA) to get an idea of average ratings across all locations, how the ratings changed over time and where our visitors are from</a:t>
            </a:r>
          </a:p>
        </p:txBody>
      </p:sp>
      <p:sp>
        <p:nvSpPr>
          <p:cNvPr name="TextBox 6" id="6"/>
          <p:cNvSpPr txBox="true"/>
          <p:nvPr/>
        </p:nvSpPr>
        <p:spPr>
          <a:xfrm rot="0">
            <a:off x="1398987" y="5959642"/>
            <a:ext cx="7333832" cy="1200451"/>
          </a:xfrm>
          <a:prstGeom prst="rect">
            <a:avLst/>
          </a:prstGeom>
        </p:spPr>
        <p:txBody>
          <a:bodyPr anchor="t" rtlCol="false" tIns="0" lIns="0" bIns="0" rIns="0">
            <a:spAutoFit/>
          </a:bodyPr>
          <a:lstStyle/>
          <a:p>
            <a:pPr>
              <a:lnSpc>
                <a:spcPts val="2423"/>
              </a:lnSpc>
            </a:pPr>
            <a:r>
              <a:rPr lang="en-US" sz="1583" spc="63">
                <a:solidFill>
                  <a:srgbClr val="30176A"/>
                </a:solidFill>
                <a:latin typeface="Merriweather"/>
              </a:rPr>
              <a:t>The ratings of DL in California have been decreasing over the years. Still, ratings of DL Hong Kong have been significantly improving, avg Ratings for DL Paris have improved since 2014 but after 2017 there was a sudden decrease.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43579"/>
          <a:stretch>
            <a:fillRect/>
          </a:stretch>
        </p:blipFill>
        <p:spPr>
          <a:xfrm flipH="false" flipV="false" rot="0">
            <a:off x="-1605998" y="241254"/>
            <a:ext cx="12965596" cy="73152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45338" y="5973667"/>
            <a:ext cx="2748988" cy="257030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5976979" y="-1088827"/>
            <a:ext cx="2689537" cy="2514717"/>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618122" y="731520"/>
            <a:ext cx="2294556" cy="1752467"/>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8099472" y="5665121"/>
            <a:ext cx="2023646" cy="2026179"/>
          </a:xfrm>
          <a:prstGeom prst="rect">
            <a:avLst/>
          </a:prstGeom>
        </p:spPr>
      </p:pic>
      <p:pic>
        <p:nvPicPr>
          <p:cNvPr name="Picture 7" id="7"/>
          <p:cNvPicPr>
            <a:picLocks noChangeAspect="true"/>
          </p:cNvPicPr>
          <p:nvPr/>
        </p:nvPicPr>
        <p:blipFill>
          <a:blip r:embed="rId8"/>
          <a:srcRect l="0" t="137" r="0" b="137"/>
          <a:stretch>
            <a:fillRect/>
          </a:stretch>
        </p:blipFill>
        <p:spPr>
          <a:xfrm flipH="false" flipV="false" rot="0">
            <a:off x="-69415" y="0"/>
            <a:ext cx="9735535" cy="5973667"/>
          </a:xfrm>
          <a:prstGeom prst="rect">
            <a:avLst/>
          </a:prstGeom>
        </p:spPr>
      </p:pic>
      <p:sp>
        <p:nvSpPr>
          <p:cNvPr name="TextBox 8" id="8"/>
          <p:cNvSpPr txBox="true"/>
          <p:nvPr/>
        </p:nvSpPr>
        <p:spPr>
          <a:xfrm rot="0">
            <a:off x="1836144" y="6352540"/>
            <a:ext cx="5795381" cy="231140"/>
          </a:xfrm>
          <a:prstGeom prst="rect">
            <a:avLst/>
          </a:prstGeom>
        </p:spPr>
        <p:txBody>
          <a:bodyPr anchor="t" rtlCol="false" tIns="0" lIns="0" bIns="0" rIns="0">
            <a:spAutoFit/>
          </a:bodyPr>
          <a:lstStyle/>
          <a:p>
            <a:pPr algn="ctr">
              <a:lnSpc>
                <a:spcPts val="1870"/>
              </a:lnSpc>
            </a:pPr>
            <a:r>
              <a:rPr lang="en-US" sz="1700" spc="51">
                <a:solidFill>
                  <a:srgbClr val="000000"/>
                </a:solidFill>
                <a:latin typeface="League Spartan"/>
              </a:rPr>
              <a:t>RATING DISTRIBUTION AMONG  BRANCHES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22" t="0" r="1722" b="0"/>
          <a:stretch>
            <a:fillRect/>
          </a:stretch>
        </p:blipFill>
        <p:spPr>
          <a:xfrm flipH="false" flipV="false" rot="0">
            <a:off x="4783161" y="-196064"/>
            <a:ext cx="5037825" cy="27200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876800" y="2550869"/>
            <a:ext cx="4812934" cy="2465791"/>
          </a:xfrm>
          <a:prstGeom prst="rect">
            <a:avLst/>
          </a:prstGeom>
        </p:spPr>
      </p:pic>
      <p:pic>
        <p:nvPicPr>
          <p:cNvPr name="Picture 4" id="4"/>
          <p:cNvPicPr>
            <a:picLocks noChangeAspect="true"/>
          </p:cNvPicPr>
          <p:nvPr/>
        </p:nvPicPr>
        <p:blipFill>
          <a:blip r:embed="rId4"/>
          <a:srcRect l="0" t="2736" r="0" b="2736"/>
          <a:stretch>
            <a:fillRect/>
          </a:stretch>
        </p:blipFill>
        <p:spPr>
          <a:xfrm flipH="false" flipV="false" rot="0">
            <a:off x="4931763" y="5016660"/>
            <a:ext cx="4757971" cy="2298540"/>
          </a:xfrm>
          <a:prstGeom prst="rect">
            <a:avLst/>
          </a:prstGeom>
        </p:spPr>
      </p:pic>
      <p:sp>
        <p:nvSpPr>
          <p:cNvPr name="TextBox 5" id="5"/>
          <p:cNvSpPr txBox="true"/>
          <p:nvPr/>
        </p:nvSpPr>
        <p:spPr>
          <a:xfrm rot="0">
            <a:off x="179881" y="143323"/>
            <a:ext cx="4696919" cy="2380641"/>
          </a:xfrm>
          <a:prstGeom prst="rect">
            <a:avLst/>
          </a:prstGeom>
        </p:spPr>
        <p:txBody>
          <a:bodyPr anchor="t" rtlCol="false" tIns="0" lIns="0" bIns="0" rIns="0">
            <a:spAutoFit/>
          </a:bodyPr>
          <a:lstStyle/>
          <a:p>
            <a:pPr>
              <a:lnSpc>
                <a:spcPts val="4681"/>
              </a:lnSpc>
            </a:pPr>
            <a:r>
              <a:rPr lang="en-US" sz="4335" spc="476">
                <a:solidFill>
                  <a:srgbClr val="FF66F6"/>
                </a:solidFill>
                <a:latin typeface="Montserrat Classic"/>
              </a:rPr>
              <a:t>TOP 10</a:t>
            </a:r>
          </a:p>
          <a:p>
            <a:pPr>
              <a:lnSpc>
                <a:spcPts val="4681"/>
              </a:lnSpc>
            </a:pPr>
            <a:r>
              <a:rPr lang="en-US" sz="4335" spc="476">
                <a:solidFill>
                  <a:srgbClr val="FF66F6"/>
                </a:solidFill>
                <a:latin typeface="Montserrat Classic"/>
              </a:rPr>
              <a:t>COUNTRIES VISITORS ARE FROM</a:t>
            </a:r>
          </a:p>
        </p:txBody>
      </p:sp>
      <p:sp>
        <p:nvSpPr>
          <p:cNvPr name="TextBox 6" id="6"/>
          <p:cNvSpPr txBox="true"/>
          <p:nvPr/>
        </p:nvSpPr>
        <p:spPr>
          <a:xfrm rot="0">
            <a:off x="179881" y="3354311"/>
            <a:ext cx="4271886" cy="1894831"/>
          </a:xfrm>
          <a:prstGeom prst="rect">
            <a:avLst/>
          </a:prstGeom>
        </p:spPr>
        <p:txBody>
          <a:bodyPr anchor="t" rtlCol="false" tIns="0" lIns="0" bIns="0" rIns="0">
            <a:spAutoFit/>
          </a:bodyPr>
          <a:lstStyle/>
          <a:p>
            <a:pPr>
              <a:lnSpc>
                <a:spcPts val="2481"/>
              </a:lnSpc>
            </a:pPr>
            <a:r>
              <a:rPr lang="en-US" sz="1938">
                <a:solidFill>
                  <a:srgbClr val="000000"/>
                </a:solidFill>
                <a:latin typeface="Gidole"/>
              </a:rPr>
              <a:t>Visitor nationality depended on location — for example, many Hong Kong visitors are from countries nearby (i.e. Australia, India, Philippines), most of Paris’s visitors are from the United Kingdom, and many of California’s visitors are from the United States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870509" y="2315315"/>
            <a:ext cx="4483599" cy="419216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450906" y="0"/>
            <a:ext cx="1899933" cy="190231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51354" y="-429458"/>
            <a:ext cx="1984514" cy="1515673"/>
          </a:xfrm>
          <a:prstGeom prst="rect">
            <a:avLst/>
          </a:prstGeom>
        </p:spPr>
      </p:pic>
      <p:grpSp>
        <p:nvGrpSpPr>
          <p:cNvPr name="Group 5" id="5"/>
          <p:cNvGrpSpPr/>
          <p:nvPr/>
        </p:nvGrpSpPr>
        <p:grpSpPr>
          <a:xfrm rot="0">
            <a:off x="127971" y="1619296"/>
            <a:ext cx="9625629" cy="3343911"/>
            <a:chOff x="0" y="0"/>
            <a:chExt cx="12834172" cy="4458548"/>
          </a:xfrm>
        </p:grpSpPr>
        <p:sp>
          <p:nvSpPr>
            <p:cNvPr name="TextBox 6" id="6"/>
            <p:cNvSpPr txBox="true"/>
            <p:nvPr/>
          </p:nvSpPr>
          <p:spPr>
            <a:xfrm rot="0">
              <a:off x="127655" y="1842348"/>
              <a:ext cx="8241471" cy="2616200"/>
            </a:xfrm>
            <a:prstGeom prst="rect">
              <a:avLst/>
            </a:prstGeom>
          </p:spPr>
          <p:txBody>
            <a:bodyPr anchor="t" rtlCol="false" tIns="0" lIns="0" bIns="0" rIns="0">
              <a:spAutoFit/>
            </a:bodyPr>
            <a:lstStyle/>
            <a:p>
              <a:pPr>
                <a:lnSpc>
                  <a:spcPts val="1680"/>
                </a:lnSpc>
              </a:pPr>
              <a:r>
                <a:rPr lang="en-US" sz="1400" spc="42">
                  <a:solidFill>
                    <a:srgbClr val="91EEE1"/>
                  </a:solidFill>
                  <a:latin typeface="Poppins Medium"/>
                </a:rPr>
                <a:t>We generated word clouds to have a general idea of what visitors talk about when reviewing their Disneyland park experience. In our analysis, we are only interested in reviews written in English and removed duplicated reviews.</a:t>
              </a:r>
            </a:p>
            <a:p>
              <a:pPr>
                <a:lnSpc>
                  <a:spcPts val="1680"/>
                </a:lnSpc>
              </a:pPr>
            </a:p>
            <a:p>
              <a:pPr>
                <a:lnSpc>
                  <a:spcPts val="1680"/>
                </a:lnSpc>
              </a:pPr>
              <a:r>
                <a:rPr lang="en-US" sz="1400" spc="42">
                  <a:solidFill>
                    <a:srgbClr val="91EEE1"/>
                  </a:solidFill>
                  <a:latin typeface="Poppins Medium"/>
                </a:rPr>
                <a:t>To create the word clouds, we tokenized words in the reviews and removed stopwords. There are many ways to customize font, background colors, and contours for word clouds.</a:t>
              </a:r>
            </a:p>
            <a:p>
              <a:pPr>
                <a:lnSpc>
                  <a:spcPts val="2279"/>
                </a:lnSpc>
              </a:pPr>
            </a:p>
          </p:txBody>
        </p:sp>
        <p:sp>
          <p:nvSpPr>
            <p:cNvPr name="TextBox 7" id="7"/>
            <p:cNvSpPr txBox="true"/>
            <p:nvPr/>
          </p:nvSpPr>
          <p:spPr>
            <a:xfrm rot="0">
              <a:off x="0" y="66675"/>
              <a:ext cx="12834172" cy="1553077"/>
            </a:xfrm>
            <a:prstGeom prst="rect">
              <a:avLst/>
            </a:prstGeom>
          </p:spPr>
          <p:txBody>
            <a:bodyPr anchor="t" rtlCol="false" tIns="0" lIns="0" bIns="0" rIns="0">
              <a:spAutoFit/>
            </a:bodyPr>
            <a:lstStyle/>
            <a:p>
              <a:pPr>
                <a:lnSpc>
                  <a:spcPts val="8800"/>
                </a:lnSpc>
              </a:pPr>
              <a:r>
                <a:rPr lang="en-US" sz="8000">
                  <a:solidFill>
                    <a:srgbClr val="FFFFFF"/>
                  </a:solidFill>
                  <a:latin typeface="Poppins Bold Bold"/>
                </a:rPr>
                <a:t>WORD CLOUDS:</a:t>
              </a:r>
            </a:p>
          </p:txBody>
        </p:sp>
      </p:grpSp>
      <p:sp>
        <p:nvSpPr>
          <p:cNvPr name="TextBox 8" id="8"/>
          <p:cNvSpPr txBox="true"/>
          <p:nvPr/>
        </p:nvSpPr>
        <p:spPr>
          <a:xfrm rot="0">
            <a:off x="7879731" y="6574155"/>
            <a:ext cx="1142349" cy="1148139"/>
          </a:xfrm>
          <a:prstGeom prst="rect">
            <a:avLst/>
          </a:prstGeom>
        </p:spPr>
        <p:txBody>
          <a:bodyPr anchor="t" rtlCol="false" tIns="0" lIns="0" bIns="0" rIns="0">
            <a:spAutoFit/>
          </a:bodyPr>
          <a:lstStyle/>
          <a:p>
            <a:pPr algn="r">
              <a:lnSpc>
                <a:spcPts val="8800"/>
              </a:lnSpc>
            </a:pPr>
            <a:r>
              <a:rPr lang="en-US" sz="8000">
                <a:solidFill>
                  <a:srgbClr val="FFFFFF"/>
                </a:solidFill>
                <a:latin typeface="Poppins Bold"/>
              </a:rPr>
              <a:t>01</a:t>
            </a:r>
          </a:p>
        </p:txBody>
      </p:sp>
      <p:pic>
        <p:nvPicPr>
          <p:cNvPr name="Picture 9" id="9"/>
          <p:cNvPicPr>
            <a:picLocks noChangeAspect="true"/>
          </p:cNvPicPr>
          <p:nvPr/>
        </p:nvPicPr>
        <p:blipFill>
          <a:blip r:embed="rId2"/>
          <a:srcRect l="0" t="0" r="0" b="0"/>
          <a:stretch>
            <a:fillRect/>
          </a:stretch>
        </p:blipFill>
        <p:spPr>
          <a:xfrm flipH="false" flipV="false" rot="7988373">
            <a:off x="276301" y="5387867"/>
            <a:ext cx="2557888" cy="2391625"/>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4742" y="-90188"/>
            <a:ext cx="3133391" cy="360947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455545" y="82541"/>
            <a:ext cx="3655133" cy="357505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984537" y="3657600"/>
            <a:ext cx="3617940" cy="4408206"/>
          </a:xfrm>
          <a:prstGeom prst="rect">
            <a:avLst/>
          </a:prstGeom>
        </p:spPr>
      </p:pic>
      <p:sp>
        <p:nvSpPr>
          <p:cNvPr name="TextBox 5" id="5"/>
          <p:cNvSpPr txBox="true"/>
          <p:nvPr/>
        </p:nvSpPr>
        <p:spPr>
          <a:xfrm rot="0">
            <a:off x="220715" y="3619500"/>
            <a:ext cx="2840087"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World cloud for Paris</a:t>
            </a:r>
          </a:p>
        </p:txBody>
      </p:sp>
      <p:sp>
        <p:nvSpPr>
          <p:cNvPr name="TextBox 6" id="6"/>
          <p:cNvSpPr txBox="true"/>
          <p:nvPr/>
        </p:nvSpPr>
        <p:spPr>
          <a:xfrm rot="0">
            <a:off x="5660446" y="3673611"/>
            <a:ext cx="3559671"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World cloud for HongKong</a:t>
            </a:r>
          </a:p>
        </p:txBody>
      </p:sp>
      <p:sp>
        <p:nvSpPr>
          <p:cNvPr name="TextBox 7" id="7"/>
          <p:cNvSpPr txBox="true"/>
          <p:nvPr/>
        </p:nvSpPr>
        <p:spPr>
          <a:xfrm rot="0">
            <a:off x="4896073" y="6747861"/>
            <a:ext cx="3480048"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World cloud for California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DAFeLlNFIqI</dc:identifier>
  <dcterms:modified xsi:type="dcterms:W3CDTF">2011-08-01T06:04:30Z</dcterms:modified>
  <cp:revision>1</cp:revision>
  <dc:title>case studies</dc:title>
</cp:coreProperties>
</file>